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ato"/>
      <p:regular r:id="rId24"/>
      <p:bold r:id="rId25"/>
      <p:italic r:id="rId26"/>
      <p:boldItalic r:id="rId27"/>
    </p:embeddedFont>
    <p:embeddedFont>
      <p:font typeface="Lato Light"/>
      <p:regular r:id="rId28"/>
      <p:bold r:id="rId29"/>
      <p:italic r:id="rId30"/>
      <p:boldItalic r:id="rId31"/>
    </p:embeddedFont>
    <p:embeddedFont>
      <p:font typeface="Lato Black"/>
      <p:bold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0A6AAB-4FF0-4B70-B04F-990CE318F8C7}">
  <a:tblStyle styleId="{A40A6AAB-4FF0-4B70-B04F-990CE318F8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a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LatoLight-regular.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Light-boldItalic.fntdata"/><Relationship Id="rId30" Type="http://schemas.openxmlformats.org/officeDocument/2006/relationships/font" Target="fonts/LatoLight-italic.fntdata"/><Relationship Id="rId11" Type="http://schemas.openxmlformats.org/officeDocument/2006/relationships/slide" Target="slides/slide5.xml"/><Relationship Id="rId33" Type="http://schemas.openxmlformats.org/officeDocument/2006/relationships/font" Target="fonts/LatoBlack-boldItalic.fntdata"/><Relationship Id="rId10" Type="http://schemas.openxmlformats.org/officeDocument/2006/relationships/slide" Target="slides/slide4.xml"/><Relationship Id="rId32" Type="http://schemas.openxmlformats.org/officeDocument/2006/relationships/font" Target="fonts/LatoBlack-bold.fntdata"/><Relationship Id="rId13" Type="http://schemas.openxmlformats.org/officeDocument/2006/relationships/slide" Target="slides/slide7.xml"/><Relationship Id="rId35" Type="http://schemas.openxmlformats.org/officeDocument/2006/relationships/font" Target="fonts/OpenSans-bold.fntdata"/><Relationship Id="rId12" Type="http://schemas.openxmlformats.org/officeDocument/2006/relationships/slide" Target="slides/slide6.xml"/><Relationship Id="rId34" Type="http://schemas.openxmlformats.org/officeDocument/2006/relationships/font" Target="fonts/OpenSans-regular.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3ea75e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3ea75e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3e0a6ab1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3e0a6ab1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3e0a6ab1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3e0a6ab1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3e0a6ab1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3e0a6ab1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3e0a6ab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3e0a6ab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3ea75ece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3ea75ec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fd31475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fd31475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3ea75ece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3ea75ece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3e0a6ab1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3e0a6ab1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FIFA is a popular football simulation video game produced by the company EA Sports. Every year EA Sports releases a new version of the game that includes the real-life players on each team. Each player included in the game comes with a large set of attributes concerning their physical features, athletic ability and skill level. For instance, a few popular attributes are height, weight, pace, shooting, passing, dribbling, defending and physical. In real-life, each FIFA player is payed a specific salary value by team ownership based on their production level on the field. However, is it possible that given the large amount of FIFA data concerning each player, we can build a model that provides better estimates of player salaries than human owners?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conducting EDA, we will attempt to predict player value from various player physical, athletic, and skill attributes using machine learning models trained on publicly available data from the video game FIFA.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3e0a6ab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3e0a6ab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website ``sofifa.com" provides relevant and updated FIFA data for each player. After identifying several interesting quantitative and categorical variables for further exploration, we used web scraping via \href{https://www.crummy.com/software/BeautifulSoup/bs4/doc/}{BeautifulSoup} to extract 12,000 relevant player variables. We chose to focus on the following variables: player ID, name, origin country, club, primary position, age, height, weight, primary foot, value, attacking, skill, movement, power, mentality, and defending. Player ID is a unique identifier for each player. Our response variable, player value, is the salary amount for each player in euros. Our predictor variables -- attacking, skill, movement, power, mentality, defending -- represent numerical scores for each player attribute.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collecting the data, we shifted our focus to cleaning the data in order to enable for further exploration. First, we removed any repeated rows based on player ID. This narrowed our data set to 11,915 unique athletes. Note that we also removed goal keepers from our analysis because not judged based the same variables of interest in this study. This narrowed our data set to 10,792 athletes. Next, we discovered that all observations collected from``sofifa.com" were considered characters; therefore, we properly transformed all quantitative predictors to integers. Finally, we confirmed that our data set does not include any missing values.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3e0a6ab1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3e0a6ab1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examined the summary statistics for all the variables included in our data set (see \textbf{Table 1}). Notice that the distributions of all the variables included in our data set appear to be relatively symmetric based off the mean and median values, except for defending and player value.</a:t>
            </a:r>
            <a:endParaRPr/>
          </a:p>
          <a:p>
            <a:pPr indent="0" lvl="0" marL="0" rtl="0" algn="l">
              <a:spcBef>
                <a:spcPts val="0"/>
              </a:spcBef>
              <a:spcAft>
                <a:spcPts val="0"/>
              </a:spcAft>
              <a:buNone/>
            </a:pPr>
            <a:r>
              <a:rPr lang="en"/>
              <a:t>Next, we refined our exploration to the response variable, player value. \textbf{Figure 1} included below displays the distribution of player value for all the observations included in our data set. Notice the strong presence of outliers in the normal response boxplot on the left. Therefore, we used a log base 2 transformation to transform the response variable, as this will allow us to validate the normality assumption of any linear regression model that we may choose to fit in the future. The right plot included in \textbf{Figure 1} shows the distribution of the response variable after a log base 2 transformation. Notice that this distribution appears to be much more normal.</a:t>
            </a:r>
            <a:endParaRPr/>
          </a:p>
          <a:p>
            <a:pPr indent="0" lvl="0" marL="0" rtl="0" algn="l">
              <a:spcBef>
                <a:spcPts val="0"/>
              </a:spcBef>
              <a:spcAft>
                <a:spcPts val="0"/>
              </a:spcAft>
              <a:buNone/>
            </a:pPr>
            <a:r>
              <a:rPr lang="en"/>
              <a:t>Finally, we explored the relationship between the response variable, player value, and a few of the predictor variables included in our data set. \textbf{Figure 2} included below displays the relationship between player value and the following variables: age, height, weight, attacking, skill, movement, power, mentality, and defending. Notice that there appears to be a positive relationship between player value and the various player attributes, as expected.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3e0a6ab1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3e0a6ab1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examined the summary statistics for all the variables included in our data set (see \textbf{Table 1}). Notice that the distributions of all the variables included in our data set appear to be relatively symmetric based off the mean and median values, except for defending and player value.</a:t>
            </a:r>
            <a:endParaRPr/>
          </a:p>
          <a:p>
            <a:pPr indent="0" lvl="0" marL="0" rtl="0" algn="l">
              <a:spcBef>
                <a:spcPts val="0"/>
              </a:spcBef>
              <a:spcAft>
                <a:spcPts val="0"/>
              </a:spcAft>
              <a:buNone/>
            </a:pPr>
            <a:r>
              <a:rPr lang="en"/>
              <a:t>Next, we refined our exploration to the response variable, player value. \textbf{Figure 1} included below displays the distribution of player value for all the observations included in our data set. Notice the strong presence of outliers in the normal response boxplot on the left. Therefore, we used a log base 2 transformation to transform the response variable, as this will allow us to validate the normality assumption of any linear regression model that we may choose to fit in the future. The right plot included in \textbf{Figure 1} shows the distribution of the response variable after a log base 2 transformation. Notice that this distribution appears to be much more normal.</a:t>
            </a:r>
            <a:endParaRPr/>
          </a:p>
          <a:p>
            <a:pPr indent="0" lvl="0" marL="0" rtl="0" algn="l">
              <a:spcBef>
                <a:spcPts val="0"/>
              </a:spcBef>
              <a:spcAft>
                <a:spcPts val="0"/>
              </a:spcAft>
              <a:buNone/>
            </a:pPr>
            <a:r>
              <a:rPr lang="en"/>
              <a:t>Finally, we explored the relationship between the response variable, player value, and a few of the predictor variables included in our data set. \textbf{Figure 2} included below displays the relationship between player value and the following variables: age, height, weight, attacking, skill, movement, power, mentality, and defending. Notice that there appears to be a positive relationship between player value and the various player attributes, as expected.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3e0a6ab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3e0a6ab1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3e0a6ab1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3e0a6ab1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3e0a6ab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3e0a6ab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3e0a6ab1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3e0a6ab1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34300" y="925025"/>
            <a:ext cx="7075500" cy="1159800"/>
          </a:xfrm>
          <a:prstGeom prst="rect">
            <a:avLst/>
          </a:prstGeom>
        </p:spPr>
        <p:txBody>
          <a:bodyPr anchorCtr="0" anchor="t"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grpSp>
        <p:nvGrpSpPr>
          <p:cNvPr id="11" name="Google Shape;11;p2"/>
          <p:cNvGrpSpPr/>
          <p:nvPr/>
        </p:nvGrpSpPr>
        <p:grpSpPr>
          <a:xfrm>
            <a:off x="-12656" y="1423414"/>
            <a:ext cx="9155849" cy="3718952"/>
            <a:chOff x="1669785" y="210240"/>
            <a:chExt cx="3861435" cy="1568450"/>
          </a:xfrm>
        </p:grpSpPr>
        <p:sp>
          <p:nvSpPr>
            <p:cNvPr id="12" name="Google Shape;12;p2"/>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ottom waves">
  <p:cSld name="BLANK_1">
    <p:spTree>
      <p:nvGrpSpPr>
        <p:cNvPr id="72" name="Shape 72"/>
        <p:cNvGrpSpPr/>
        <p:nvPr/>
      </p:nvGrpSpPr>
      <p:grpSpPr>
        <a:xfrm>
          <a:off x="0" y="0"/>
          <a:ext cx="0" cy="0"/>
          <a:chOff x="0" y="0"/>
          <a:chExt cx="0" cy="0"/>
        </a:xfrm>
      </p:grpSpPr>
      <p:grpSp>
        <p:nvGrpSpPr>
          <p:cNvPr id="73" name="Google Shape;73;p11"/>
          <p:cNvGrpSpPr/>
          <p:nvPr/>
        </p:nvGrpSpPr>
        <p:grpSpPr>
          <a:xfrm>
            <a:off x="-12688" y="3585323"/>
            <a:ext cx="9155849" cy="1557000"/>
            <a:chOff x="1669785" y="210240"/>
            <a:chExt cx="3861435" cy="1568450"/>
          </a:xfrm>
        </p:grpSpPr>
        <p:sp>
          <p:nvSpPr>
            <p:cNvPr id="74" name="Google Shape;74;p11"/>
            <p:cNvSpPr/>
            <p:nvPr/>
          </p:nvSpPr>
          <p:spPr>
            <a:xfrm>
              <a:off x="1669785" y="210240"/>
              <a:ext cx="3860800" cy="1568450"/>
            </a:xfrm>
            <a:custGeom>
              <a:rect b="b" l="l" r="r" t="t"/>
              <a:pathLst>
                <a:path extrusionOk="0" h="1568450" w="3860800">
                  <a:moveTo>
                    <a:pt x="1304290" y="810260"/>
                  </a:moveTo>
                  <a:cubicBezTo>
                    <a:pt x="857250" y="810260"/>
                    <a:pt x="421005" y="740410"/>
                    <a:pt x="0" y="608330"/>
                  </a:cubicBezTo>
                  <a:lnTo>
                    <a:pt x="0" y="1570355"/>
                  </a:lnTo>
                  <a:lnTo>
                    <a:pt x="3864610" y="1570355"/>
                  </a:lnTo>
                  <a:lnTo>
                    <a:pt x="3864610" y="0"/>
                  </a:lnTo>
                  <a:cubicBezTo>
                    <a:pt x="3082290" y="520700"/>
                    <a:pt x="2216150" y="810260"/>
                    <a:pt x="1304290" y="81026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1"/>
            <p:cNvSpPr/>
            <p:nvPr/>
          </p:nvSpPr>
          <p:spPr>
            <a:xfrm>
              <a:off x="1669785" y="939220"/>
              <a:ext cx="3860800" cy="838200"/>
            </a:xfrm>
            <a:custGeom>
              <a:rect b="b" l="l" r="r" t="t"/>
              <a:pathLst>
                <a:path extrusionOk="0" h="838200" w="3860800">
                  <a:moveTo>
                    <a:pt x="1932305" y="451485"/>
                  </a:moveTo>
                  <a:cubicBezTo>
                    <a:pt x="1258570" y="451485"/>
                    <a:pt x="608965" y="293370"/>
                    <a:pt x="0" y="0"/>
                  </a:cubicBezTo>
                  <a:lnTo>
                    <a:pt x="0" y="840740"/>
                  </a:lnTo>
                  <a:lnTo>
                    <a:pt x="3864610" y="840740"/>
                  </a:lnTo>
                  <a:lnTo>
                    <a:pt x="3864610" y="635"/>
                  </a:lnTo>
                  <a:cubicBezTo>
                    <a:pt x="3255645" y="293370"/>
                    <a:pt x="2606675" y="451485"/>
                    <a:pt x="1932305" y="451485"/>
                  </a:cubicBezTo>
                  <a:close/>
                </a:path>
              </a:pathLst>
            </a:custGeom>
            <a:gradFill>
              <a:gsLst>
                <a:gs pos="0">
                  <a:srgbClr val="F20122">
                    <a:alpha val="51764"/>
                  </a:srgbClr>
                </a:gs>
                <a:gs pos="100000">
                  <a:srgbClr val="FF6A00">
                    <a:alpha val="71764"/>
                  </a:srgbClr>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11"/>
            <p:cNvSpPr/>
            <p:nvPr/>
          </p:nvSpPr>
          <p:spPr>
            <a:xfrm>
              <a:off x="1670420" y="576000"/>
              <a:ext cx="3860800" cy="1200150"/>
            </a:xfrm>
            <a:custGeom>
              <a:rect b="b" l="l" r="r" t="t"/>
              <a:pathLst>
                <a:path extrusionOk="0" h="1200150" w="3860800">
                  <a:moveTo>
                    <a:pt x="2672715" y="887095"/>
                  </a:moveTo>
                  <a:cubicBezTo>
                    <a:pt x="1717040" y="887095"/>
                    <a:pt x="811530" y="568960"/>
                    <a:pt x="0" y="0"/>
                  </a:cubicBezTo>
                  <a:lnTo>
                    <a:pt x="0" y="1204595"/>
                  </a:lnTo>
                  <a:lnTo>
                    <a:pt x="3864610" y="1204595"/>
                  </a:lnTo>
                  <a:lnTo>
                    <a:pt x="3864610" y="718820"/>
                  </a:lnTo>
                  <a:cubicBezTo>
                    <a:pt x="3478530" y="829310"/>
                    <a:pt x="3079750" y="887095"/>
                    <a:pt x="2672715" y="887095"/>
                  </a:cubicBezTo>
                  <a:close/>
                </a:path>
              </a:pathLst>
            </a:custGeom>
            <a:gradFill>
              <a:gsLst>
                <a:gs pos="0">
                  <a:srgbClr val="FF9F00">
                    <a:alpha val="56470"/>
                  </a:srgbClr>
                </a:gs>
                <a:gs pos="100000">
                  <a:srgbClr val="CC0000">
                    <a:alpha val="5725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 name="Google Shape;77;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txBox="1"/>
          <p:nvPr>
            <p:ph type="ctrTitle"/>
          </p:nvPr>
        </p:nvSpPr>
        <p:spPr>
          <a:xfrm>
            <a:off x="1034300" y="1583350"/>
            <a:ext cx="63429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 name="Google Shape;17;p3"/>
          <p:cNvSpPr txBox="1"/>
          <p:nvPr>
            <p:ph idx="1" type="subTitle"/>
          </p:nvPr>
        </p:nvSpPr>
        <p:spPr>
          <a:xfrm>
            <a:off x="1034300" y="2840052"/>
            <a:ext cx="6342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Clr>
                <a:schemeClr val="accent5"/>
              </a:buClr>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p:txBody>
      </p:sp>
      <p:sp>
        <p:nvSpPr>
          <p:cNvPr id="18" name="Google Shape;18;p3"/>
          <p:cNvSpPr/>
          <p:nvPr/>
        </p:nvSpPr>
        <p:spPr>
          <a:xfrm>
            <a:off x="14" y="2916528"/>
            <a:ext cx="9140444" cy="2224977"/>
          </a:xfrm>
          <a:custGeom>
            <a:rect b="b" l="l" r="r" t="t"/>
            <a:pathLst>
              <a:path extrusionOk="0" h="939800" w="3860800">
                <a:moveTo>
                  <a:pt x="1304290" y="494030"/>
                </a:moveTo>
                <a:cubicBezTo>
                  <a:pt x="857250" y="494030"/>
                  <a:pt x="421005" y="451485"/>
                  <a:pt x="0" y="370840"/>
                </a:cubicBezTo>
                <a:lnTo>
                  <a:pt x="0" y="942340"/>
                </a:lnTo>
                <a:lnTo>
                  <a:pt x="3864610" y="942340"/>
                </a:lnTo>
                <a:lnTo>
                  <a:pt x="3864610" y="0"/>
                </a:lnTo>
                <a:cubicBezTo>
                  <a:pt x="3082290" y="317500"/>
                  <a:pt x="2216150" y="494030"/>
                  <a:pt x="1304290" y="494030"/>
                </a:cubicBezTo>
                <a:close/>
              </a:path>
            </a:pathLst>
          </a:custGeom>
          <a:gradFill>
            <a:gsLst>
              <a:gs pos="0">
                <a:srgbClr val="FFC486"/>
              </a:gs>
              <a:gs pos="100000">
                <a:srgbClr val="FF866B"/>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14" y="1925587"/>
            <a:ext cx="9140444" cy="3217196"/>
          </a:xfrm>
          <a:custGeom>
            <a:rect b="b" l="l" r="r" t="t"/>
            <a:pathLst>
              <a:path extrusionOk="0" h="1358900" w="3860800">
                <a:moveTo>
                  <a:pt x="175260" y="1096010"/>
                </a:moveTo>
                <a:cubicBezTo>
                  <a:pt x="116840" y="1096010"/>
                  <a:pt x="58420" y="1095375"/>
                  <a:pt x="0" y="1094105"/>
                </a:cubicBezTo>
                <a:lnTo>
                  <a:pt x="0" y="1360805"/>
                </a:lnTo>
                <a:lnTo>
                  <a:pt x="3864610" y="1360805"/>
                </a:lnTo>
                <a:lnTo>
                  <a:pt x="3864610" y="0"/>
                </a:lnTo>
                <a:cubicBezTo>
                  <a:pt x="2827655" y="689610"/>
                  <a:pt x="1553210" y="1096010"/>
                  <a:pt x="175260" y="1096010"/>
                </a:cubicBezTo>
                <a:close/>
              </a:path>
            </a:pathLst>
          </a:custGeom>
          <a:gradFill>
            <a:gsLst>
              <a:gs pos="0">
                <a:srgbClr val="F20122">
                  <a:alpha val="51764"/>
                </a:srgbClr>
              </a:gs>
              <a:gs pos="100000">
                <a:srgbClr val="FF6A00">
                  <a:alpha val="71764"/>
                </a:srgbClr>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3"/>
          <p:cNvSpPr/>
          <p:nvPr/>
        </p:nvSpPr>
        <p:spPr>
          <a:xfrm>
            <a:off x="1518" y="3412751"/>
            <a:ext cx="9140444" cy="1728867"/>
          </a:xfrm>
          <a:custGeom>
            <a:rect b="b" l="l" r="r" t="t"/>
            <a:pathLst>
              <a:path extrusionOk="0" h="730250" w="3860800">
                <a:moveTo>
                  <a:pt x="2672715" y="539750"/>
                </a:moveTo>
                <a:cubicBezTo>
                  <a:pt x="1717040" y="539750"/>
                  <a:pt x="811530" y="346075"/>
                  <a:pt x="0" y="0"/>
                </a:cubicBezTo>
                <a:lnTo>
                  <a:pt x="0" y="732790"/>
                </a:lnTo>
                <a:lnTo>
                  <a:pt x="3863975" y="732790"/>
                </a:lnTo>
                <a:lnTo>
                  <a:pt x="3863975" y="437515"/>
                </a:lnTo>
                <a:cubicBezTo>
                  <a:pt x="3477895" y="504190"/>
                  <a:pt x="3079750" y="539750"/>
                  <a:pt x="2672715" y="539750"/>
                </a:cubicBezTo>
                <a:close/>
              </a:path>
            </a:pathLst>
          </a:custGeom>
          <a:gradFill>
            <a:gsLst>
              <a:gs pos="0">
                <a:srgbClr val="FF9F00">
                  <a:alpha val="56470"/>
                </a:srgbClr>
              </a:gs>
              <a:gs pos="100000">
                <a:srgbClr val="CC0000">
                  <a:alpha val="5725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4"/>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p:nvPr/>
        </p:nvSpPr>
        <p:spPr>
          <a:xfrm rot="10800000">
            <a:off x="-656"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4"/>
          <p:cNvSpPr/>
          <p:nvPr/>
        </p:nvSpPr>
        <p:spPr>
          <a:xfrm rot="10800000">
            <a:off x="2664"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4"/>
          <p:cNvSpPr/>
          <p:nvPr/>
        </p:nvSpPr>
        <p:spPr>
          <a:xfrm rot="10800000">
            <a:off x="7031"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4"/>
          <p:cNvSpPr txBox="1"/>
          <p:nvPr>
            <p:ph idx="1" type="body"/>
          </p:nvPr>
        </p:nvSpPr>
        <p:spPr>
          <a:xfrm>
            <a:off x="2038025" y="1476000"/>
            <a:ext cx="5067900" cy="3045000"/>
          </a:xfrm>
          <a:prstGeom prst="rect">
            <a:avLst/>
          </a:prstGeom>
        </p:spPr>
        <p:txBody>
          <a:bodyPr anchorCtr="0" anchor="t" bIns="0" lIns="0" spcFirstLastPara="1" rIns="0" wrap="square" tIns="0">
            <a:noAutofit/>
          </a:bodyPr>
          <a:lstStyle>
            <a:lvl1pPr indent="-431800" lvl="0" marL="457200" rtl="0" algn="ctr">
              <a:spcBef>
                <a:spcPts val="600"/>
              </a:spcBef>
              <a:spcAft>
                <a:spcPts val="0"/>
              </a:spcAft>
              <a:buSzPts val="3200"/>
              <a:buChar char="◦"/>
              <a:defRPr i="1" sz="3200"/>
            </a:lvl1pPr>
            <a:lvl2pPr indent="-431800" lvl="1" marL="914400" rtl="0" algn="ctr">
              <a:spcBef>
                <a:spcPts val="0"/>
              </a:spcBef>
              <a:spcAft>
                <a:spcPts val="0"/>
              </a:spcAft>
              <a:buSzPts val="3200"/>
              <a:buChar char="◦"/>
              <a:defRPr i="1" sz="3200"/>
            </a:lvl2pPr>
            <a:lvl3pPr indent="-431800" lvl="2" marL="1371600" rtl="0" algn="ctr">
              <a:spcBef>
                <a:spcPts val="0"/>
              </a:spcBef>
              <a:spcAft>
                <a:spcPts val="0"/>
              </a:spcAft>
              <a:buSzPts val="3200"/>
              <a:buChar char="◦"/>
              <a:defRPr i="1" sz="3200"/>
            </a:lvl3pPr>
            <a:lvl4pPr indent="-431800" lvl="3" marL="1828800" rtl="0" algn="ctr">
              <a:spcBef>
                <a:spcPts val="0"/>
              </a:spcBef>
              <a:spcAft>
                <a:spcPts val="0"/>
              </a:spcAft>
              <a:buSzPts val="3200"/>
              <a:buChar char="◦"/>
              <a:defRPr i="1" sz="3200"/>
            </a:lvl4pPr>
            <a:lvl5pPr indent="-431800" lvl="4" marL="2286000" rtl="0" algn="ctr">
              <a:spcBef>
                <a:spcPts val="0"/>
              </a:spcBef>
              <a:spcAft>
                <a:spcPts val="0"/>
              </a:spcAft>
              <a:buSzPts val="3200"/>
              <a:buChar char="◦"/>
              <a:defRPr i="1" sz="3200"/>
            </a:lvl5pPr>
            <a:lvl6pPr indent="-431800" lvl="5" marL="2743200" rtl="0" algn="ctr">
              <a:spcBef>
                <a:spcPts val="0"/>
              </a:spcBef>
              <a:spcAft>
                <a:spcPts val="0"/>
              </a:spcAft>
              <a:buSzPts val="3200"/>
              <a:buChar char="◦"/>
              <a:defRPr i="1" sz="3200"/>
            </a:lvl6pPr>
            <a:lvl7pPr indent="-431800" lvl="6" marL="3200400" rtl="0" algn="ctr">
              <a:spcBef>
                <a:spcPts val="0"/>
              </a:spcBef>
              <a:spcAft>
                <a:spcPts val="0"/>
              </a:spcAft>
              <a:buSzPts val="3200"/>
              <a:buChar char="◦"/>
              <a:defRPr i="1" sz="3200"/>
            </a:lvl7pPr>
            <a:lvl8pPr indent="-431800" lvl="7" marL="3657600" rtl="0" algn="ctr">
              <a:spcBef>
                <a:spcPts val="0"/>
              </a:spcBef>
              <a:spcAft>
                <a:spcPts val="0"/>
              </a:spcAft>
              <a:buSzPts val="3200"/>
              <a:buChar char="◦"/>
              <a:defRPr i="1" sz="3200"/>
            </a:lvl8pPr>
            <a:lvl9pPr indent="-431800" lvl="8" marL="4114800" rtl="0" algn="ctr">
              <a:spcBef>
                <a:spcPts val="0"/>
              </a:spcBef>
              <a:spcAft>
                <a:spcPts val="0"/>
              </a:spcAft>
              <a:buSzPts val="3200"/>
              <a:buChar char="◦"/>
              <a:defRPr i="1" sz="3200"/>
            </a:lvl9pPr>
          </a:lstStyle>
          <a:p/>
        </p:txBody>
      </p:sp>
      <p:sp>
        <p:nvSpPr>
          <p:cNvPr id="29" name="Google Shape;29;p4"/>
          <p:cNvSpPr txBox="1"/>
          <p:nvPr/>
        </p:nvSpPr>
        <p:spPr>
          <a:xfrm>
            <a:off x="3593400" y="552769"/>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chemeClr val="accent5"/>
                </a:solidFill>
                <a:latin typeface="Lato"/>
                <a:ea typeface="Lato"/>
                <a:cs typeface="Lato"/>
                <a:sym typeface="Lato"/>
              </a:rPr>
              <a:t>“</a:t>
            </a:r>
            <a:endParaRPr b="1" sz="9600">
              <a:solidFill>
                <a:schemeClr val="accent5"/>
              </a:solidFill>
              <a:latin typeface="Lato"/>
              <a:ea typeface="Lato"/>
              <a:cs typeface="Lato"/>
              <a:sym typeface="Lato"/>
            </a:endParaRPr>
          </a:p>
        </p:txBody>
      </p:sp>
      <p:sp>
        <p:nvSpPr>
          <p:cNvPr id="30" name="Google Shape;3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5"/>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5"/>
          <p:cNvSpPr txBox="1"/>
          <p:nvPr>
            <p:ph type="title"/>
          </p:nvPr>
        </p:nvSpPr>
        <p:spPr>
          <a:xfrm>
            <a:off x="737850" y="517525"/>
            <a:ext cx="6034500" cy="744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5"/>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7" name="Google Shape;37;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sp>
        <p:nvSpPr>
          <p:cNvPr id="39" name="Google Shape;39;p6"/>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6"/>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6"/>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6"/>
          <p:cNvSpPr txBox="1"/>
          <p:nvPr>
            <p:ph type="title"/>
          </p:nvPr>
        </p:nvSpPr>
        <p:spPr>
          <a:xfrm>
            <a:off x="737850" y="517525"/>
            <a:ext cx="6034500" cy="744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6"/>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4" name="Google Shape;44;p6"/>
          <p:cNvSpPr txBox="1"/>
          <p:nvPr>
            <p:ph idx="2" type="body"/>
          </p:nvPr>
        </p:nvSpPr>
        <p:spPr>
          <a:xfrm>
            <a:off x="3955979" y="1475700"/>
            <a:ext cx="2891700" cy="2936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5" name="Google Shape;45;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6" name="Shape 46"/>
        <p:cNvGrpSpPr/>
        <p:nvPr/>
      </p:nvGrpSpPr>
      <p:grpSpPr>
        <a:xfrm>
          <a:off x="0" y="0"/>
          <a:ext cx="0" cy="0"/>
          <a:chOff x="0" y="0"/>
          <a:chExt cx="0" cy="0"/>
        </a:xfrm>
      </p:grpSpPr>
      <p:sp>
        <p:nvSpPr>
          <p:cNvPr id="47" name="Google Shape;47;p7"/>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7"/>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7"/>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7"/>
          <p:cNvSpPr txBox="1"/>
          <p:nvPr>
            <p:ph type="title"/>
          </p:nvPr>
        </p:nvSpPr>
        <p:spPr>
          <a:xfrm>
            <a:off x="737850" y="517525"/>
            <a:ext cx="6284100" cy="744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7"/>
          <p:cNvSpPr txBox="1"/>
          <p:nvPr>
            <p:ph idx="1" type="body"/>
          </p:nvPr>
        </p:nvSpPr>
        <p:spPr>
          <a:xfrm>
            <a:off x="737850" y="1475700"/>
            <a:ext cx="1902600" cy="296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2" type="body"/>
          </p:nvPr>
        </p:nvSpPr>
        <p:spPr>
          <a:xfrm>
            <a:off x="2928612" y="1475700"/>
            <a:ext cx="1902600" cy="296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3" name="Google Shape;53;p7"/>
          <p:cNvSpPr txBox="1"/>
          <p:nvPr>
            <p:ph idx="3" type="body"/>
          </p:nvPr>
        </p:nvSpPr>
        <p:spPr>
          <a:xfrm>
            <a:off x="5119374" y="1475700"/>
            <a:ext cx="1902600" cy="29601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4" name="Google Shape;54;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8"/>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8"/>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8"/>
          <p:cNvSpPr txBox="1"/>
          <p:nvPr>
            <p:ph type="title"/>
          </p:nvPr>
        </p:nvSpPr>
        <p:spPr>
          <a:xfrm>
            <a:off x="737850" y="517525"/>
            <a:ext cx="6034500" cy="744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9"/>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9"/>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9"/>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9"/>
          <p:cNvSpPr txBox="1"/>
          <p:nvPr>
            <p:ph idx="1" type="body"/>
          </p:nvPr>
        </p:nvSpPr>
        <p:spPr>
          <a:xfrm>
            <a:off x="737850" y="4406300"/>
            <a:ext cx="6236400" cy="519600"/>
          </a:xfrm>
          <a:prstGeom prst="rect">
            <a:avLst/>
          </a:prstGeom>
        </p:spPr>
        <p:txBody>
          <a:bodyPr anchorCtr="0" anchor="t" bIns="0" lIns="0" spcFirstLastPara="1" rIns="0" wrap="square" tIns="0">
            <a:noAutofit/>
          </a:bodyPr>
          <a:lstStyle>
            <a:lvl1pPr indent="-228600" lvl="0" marL="457200" rtl="0">
              <a:spcBef>
                <a:spcPts val="360"/>
              </a:spcBef>
              <a:spcAft>
                <a:spcPts val="0"/>
              </a:spcAft>
              <a:buClr>
                <a:schemeClr val="accent5"/>
              </a:buClr>
              <a:buSzPts val="1800"/>
              <a:buNone/>
              <a:defRPr sz="1800">
                <a:solidFill>
                  <a:schemeClr val="accent5"/>
                </a:solidFill>
              </a:defRPr>
            </a:lvl1pPr>
          </a:lstStyle>
          <a:p/>
        </p:txBody>
      </p:sp>
      <p:sp>
        <p:nvSpPr>
          <p:cNvPr id="66" name="Google Shape;6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0"/>
          <p:cNvSpPr/>
          <p:nvPr/>
        </p:nvSpPr>
        <p:spPr>
          <a:xfrm>
            <a:off x="7050569" y="-7"/>
            <a:ext cx="2094087" cy="5152358"/>
          </a:xfrm>
          <a:custGeom>
            <a:rect b="b" l="l" r="r" t="t"/>
            <a:pathLst>
              <a:path extrusionOk="0" h="2171700" w="882650">
                <a:moveTo>
                  <a:pt x="456564" y="734695"/>
                </a:moveTo>
                <a:cubicBezTo>
                  <a:pt x="456564" y="482600"/>
                  <a:pt x="417195" y="236855"/>
                  <a:pt x="342900" y="0"/>
                </a:cubicBezTo>
                <a:lnTo>
                  <a:pt x="884555" y="0"/>
                </a:lnTo>
                <a:lnTo>
                  <a:pt x="884555" y="2176780"/>
                </a:lnTo>
                <a:lnTo>
                  <a:pt x="0" y="2176780"/>
                </a:lnTo>
                <a:cubicBezTo>
                  <a:pt x="293370" y="1736090"/>
                  <a:pt x="456564" y="1248410"/>
                  <a:pt x="456564" y="734695"/>
                </a:cubicBezTo>
                <a:close/>
              </a:path>
            </a:pathLst>
          </a:custGeom>
          <a:gradFill>
            <a:gsLst>
              <a:gs pos="0">
                <a:srgbClr val="FFC486"/>
              </a:gs>
              <a:gs pos="100000">
                <a:srgbClr val="FF866B"/>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0"/>
          <p:cNvSpPr/>
          <p:nvPr/>
        </p:nvSpPr>
        <p:spPr>
          <a:xfrm>
            <a:off x="8026497" y="-7"/>
            <a:ext cx="1114838" cy="5152358"/>
          </a:xfrm>
          <a:custGeom>
            <a:rect b="b" l="l" r="r" t="t"/>
            <a:pathLst>
              <a:path extrusionOk="0" h="2171700" w="469900">
                <a:moveTo>
                  <a:pt x="254000" y="1088390"/>
                </a:moveTo>
                <a:cubicBezTo>
                  <a:pt x="254000" y="708660"/>
                  <a:pt x="165100" y="342900"/>
                  <a:pt x="0" y="0"/>
                </a:cubicBezTo>
                <a:lnTo>
                  <a:pt x="473710" y="0"/>
                </a:lnTo>
                <a:lnTo>
                  <a:pt x="473710" y="2176780"/>
                </a:lnTo>
                <a:lnTo>
                  <a:pt x="0" y="2176780"/>
                </a:lnTo>
                <a:cubicBezTo>
                  <a:pt x="164465" y="1833880"/>
                  <a:pt x="254000" y="1468120"/>
                  <a:pt x="254000" y="1088390"/>
                </a:cubicBezTo>
                <a:close/>
              </a:path>
            </a:pathLst>
          </a:custGeom>
          <a:gradFill>
            <a:gsLst>
              <a:gs pos="0">
                <a:srgbClr val="F20122">
                  <a:alpha val="51764"/>
                </a:srgbClr>
              </a:gs>
              <a:gs pos="100000">
                <a:srgbClr val="FF6A00">
                  <a:alpha val="71764"/>
                </a:srgbClr>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0"/>
          <p:cNvSpPr/>
          <p:nvPr/>
        </p:nvSpPr>
        <p:spPr>
          <a:xfrm>
            <a:off x="7540039" y="-7"/>
            <a:ext cx="1596930" cy="5152358"/>
          </a:xfrm>
          <a:custGeom>
            <a:rect b="b" l="l" r="r" t="t"/>
            <a:pathLst>
              <a:path extrusionOk="0" h="2171700" w="673100">
                <a:moveTo>
                  <a:pt x="499745" y="1505585"/>
                </a:moveTo>
                <a:cubicBezTo>
                  <a:pt x="499745" y="967105"/>
                  <a:pt x="320675" y="457200"/>
                  <a:pt x="0" y="0"/>
                </a:cubicBezTo>
                <a:lnTo>
                  <a:pt x="678814" y="0"/>
                </a:lnTo>
                <a:lnTo>
                  <a:pt x="678814" y="2176780"/>
                </a:lnTo>
                <a:lnTo>
                  <a:pt x="404495" y="2176780"/>
                </a:lnTo>
                <a:cubicBezTo>
                  <a:pt x="466725" y="1959610"/>
                  <a:pt x="499745" y="1735455"/>
                  <a:pt x="499745" y="1505585"/>
                </a:cubicBezTo>
                <a:close/>
              </a:path>
            </a:pathLst>
          </a:custGeom>
          <a:gradFill>
            <a:gsLst>
              <a:gs pos="0">
                <a:srgbClr val="FF9F00">
                  <a:alpha val="56470"/>
                </a:srgbClr>
              </a:gs>
              <a:gs pos="100000">
                <a:srgbClr val="CC0000">
                  <a:alpha val="57254"/>
                </a:srgbClr>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37850" y="517525"/>
            <a:ext cx="6034500" cy="7443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1pPr>
            <a:lvl2pPr lvl="1"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2pPr>
            <a:lvl3pPr lvl="2"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3pPr>
            <a:lvl4pPr lvl="3"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4pPr>
            <a:lvl5pPr lvl="4"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5pPr>
            <a:lvl6pPr lvl="5"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6pPr>
            <a:lvl7pPr lvl="6"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7pPr>
            <a:lvl8pPr lvl="7"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8pPr>
            <a:lvl9pPr lvl="8" rtl="0">
              <a:spcBef>
                <a:spcPts val="0"/>
              </a:spcBef>
              <a:spcAft>
                <a:spcPts val="0"/>
              </a:spcAft>
              <a:buClr>
                <a:schemeClr val="dk1"/>
              </a:buClr>
              <a:buSzPts val="3000"/>
              <a:buFont typeface="Lato Black"/>
              <a:buNone/>
              <a:defRPr sz="3000">
                <a:solidFill>
                  <a:schemeClr val="dk1"/>
                </a:solidFill>
                <a:latin typeface="Lato Black"/>
                <a:ea typeface="Lato Black"/>
                <a:cs typeface="Lato Black"/>
                <a:sym typeface="Lato Black"/>
              </a:defRPr>
            </a:lvl9pPr>
          </a:lstStyle>
          <a:p/>
        </p:txBody>
      </p:sp>
      <p:sp>
        <p:nvSpPr>
          <p:cNvPr id="7" name="Google Shape;7;p1"/>
          <p:cNvSpPr txBox="1"/>
          <p:nvPr>
            <p:ph idx="1" type="body"/>
          </p:nvPr>
        </p:nvSpPr>
        <p:spPr>
          <a:xfrm>
            <a:off x="737850" y="1475700"/>
            <a:ext cx="6034500" cy="30432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1pPr>
            <a:lvl2pPr indent="-381000" lvl="1" marL="9144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2pPr>
            <a:lvl3pPr indent="-381000" lvl="2" marL="13716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3pPr>
            <a:lvl4pPr indent="-381000" lvl="3" marL="18288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4pPr>
            <a:lvl5pPr indent="-381000" lvl="4" marL="22860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5pPr>
            <a:lvl6pPr indent="-381000" lvl="5" marL="27432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6pPr>
            <a:lvl7pPr indent="-381000" lvl="6" marL="32004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7pPr>
            <a:lvl8pPr indent="-381000" lvl="7" marL="36576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8pPr>
            <a:lvl9pPr indent="-381000" lvl="8" marL="4114800" rtl="0">
              <a:spcBef>
                <a:spcPts val="0"/>
              </a:spcBef>
              <a:spcAft>
                <a:spcPts val="0"/>
              </a:spcAft>
              <a:buClr>
                <a:schemeClr val="accent4"/>
              </a:buClr>
              <a:buSzPts val="2400"/>
              <a:buFont typeface="Lato Light"/>
              <a:buChar char="◦"/>
              <a:defRPr sz="2400">
                <a:solidFill>
                  <a:schemeClr val="dk1"/>
                </a:solidFill>
                <a:latin typeface="Lato Light"/>
                <a:ea typeface="Lato Light"/>
                <a:cs typeface="Lato Light"/>
                <a:sym typeface="Lato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lt1"/>
                </a:solidFill>
                <a:latin typeface="Lato Light"/>
                <a:ea typeface="Lato Light"/>
                <a:cs typeface="Lato Light"/>
                <a:sym typeface="Lato Light"/>
              </a:defRPr>
            </a:lvl1pPr>
            <a:lvl2pPr lvl="1" rtl="0" algn="r">
              <a:buNone/>
              <a:defRPr sz="1300">
                <a:solidFill>
                  <a:schemeClr val="lt1"/>
                </a:solidFill>
                <a:latin typeface="Lato Light"/>
                <a:ea typeface="Lato Light"/>
                <a:cs typeface="Lato Light"/>
                <a:sym typeface="Lato Light"/>
              </a:defRPr>
            </a:lvl2pPr>
            <a:lvl3pPr lvl="2" rtl="0" algn="r">
              <a:buNone/>
              <a:defRPr sz="1300">
                <a:solidFill>
                  <a:schemeClr val="lt1"/>
                </a:solidFill>
                <a:latin typeface="Lato Light"/>
                <a:ea typeface="Lato Light"/>
                <a:cs typeface="Lato Light"/>
                <a:sym typeface="Lato Light"/>
              </a:defRPr>
            </a:lvl3pPr>
            <a:lvl4pPr lvl="3" rtl="0" algn="r">
              <a:buNone/>
              <a:defRPr sz="1300">
                <a:solidFill>
                  <a:schemeClr val="lt1"/>
                </a:solidFill>
                <a:latin typeface="Lato Light"/>
                <a:ea typeface="Lato Light"/>
                <a:cs typeface="Lato Light"/>
                <a:sym typeface="Lato Light"/>
              </a:defRPr>
            </a:lvl4pPr>
            <a:lvl5pPr lvl="4" rtl="0" algn="r">
              <a:buNone/>
              <a:defRPr sz="1300">
                <a:solidFill>
                  <a:schemeClr val="lt1"/>
                </a:solidFill>
                <a:latin typeface="Lato Light"/>
                <a:ea typeface="Lato Light"/>
                <a:cs typeface="Lato Light"/>
                <a:sym typeface="Lato Light"/>
              </a:defRPr>
            </a:lvl5pPr>
            <a:lvl6pPr lvl="5" rtl="0" algn="r">
              <a:buNone/>
              <a:defRPr sz="1300">
                <a:solidFill>
                  <a:schemeClr val="lt1"/>
                </a:solidFill>
                <a:latin typeface="Lato Light"/>
                <a:ea typeface="Lato Light"/>
                <a:cs typeface="Lato Light"/>
                <a:sym typeface="Lato Light"/>
              </a:defRPr>
            </a:lvl6pPr>
            <a:lvl7pPr lvl="6" rtl="0" algn="r">
              <a:buNone/>
              <a:defRPr sz="1300">
                <a:solidFill>
                  <a:schemeClr val="lt1"/>
                </a:solidFill>
                <a:latin typeface="Lato Light"/>
                <a:ea typeface="Lato Light"/>
                <a:cs typeface="Lato Light"/>
                <a:sym typeface="Lato Light"/>
              </a:defRPr>
            </a:lvl7pPr>
            <a:lvl8pPr lvl="7" rtl="0" algn="r">
              <a:buNone/>
              <a:defRPr sz="1300">
                <a:solidFill>
                  <a:schemeClr val="lt1"/>
                </a:solidFill>
                <a:latin typeface="Lato Light"/>
                <a:ea typeface="Lato Light"/>
                <a:cs typeface="Lato Light"/>
                <a:sym typeface="Lato Light"/>
              </a:defRPr>
            </a:lvl8pPr>
            <a:lvl9pPr lvl="8" rtl="0" algn="r">
              <a:buNone/>
              <a:defRPr sz="1300">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2"/>
          <p:cNvSpPr txBox="1"/>
          <p:nvPr>
            <p:ph type="ctrTitle"/>
          </p:nvPr>
        </p:nvSpPr>
        <p:spPr>
          <a:xfrm>
            <a:off x="1034300" y="925025"/>
            <a:ext cx="7075500" cy="1159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2044">
                <a:highlight>
                  <a:srgbClr val="FFFFFF"/>
                </a:highlight>
              </a:rPr>
              <a:t>Who’s Overpaid? Predicting Player Value Using FIFA Data</a:t>
            </a:r>
            <a:endParaRPr sz="2044">
              <a:highlight>
                <a:srgbClr val="FFFFFF"/>
              </a:highlight>
            </a:endParaRPr>
          </a:p>
          <a:p>
            <a:pPr indent="0" lvl="0" marL="0" rtl="0" algn="l">
              <a:spcBef>
                <a:spcPts val="0"/>
              </a:spcBef>
              <a:spcAft>
                <a:spcPts val="0"/>
              </a:spcAft>
              <a:buNone/>
            </a:pPr>
            <a:r>
              <a:t/>
            </a:r>
            <a:endParaRPr/>
          </a:p>
        </p:txBody>
      </p:sp>
      <p:sp>
        <p:nvSpPr>
          <p:cNvPr id="83" name="Google Shape;83;p12"/>
          <p:cNvSpPr txBox="1"/>
          <p:nvPr>
            <p:ph idx="4294967295" type="subTitle"/>
          </p:nvPr>
        </p:nvSpPr>
        <p:spPr>
          <a:xfrm>
            <a:off x="2040475" y="1304775"/>
            <a:ext cx="2011800" cy="1339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Rye Julson</a:t>
            </a:r>
            <a:endParaRPr sz="1800"/>
          </a:p>
          <a:p>
            <a:pPr indent="0" lvl="0" marL="0" rtl="0" algn="l">
              <a:spcBef>
                <a:spcPts val="600"/>
              </a:spcBef>
              <a:spcAft>
                <a:spcPts val="0"/>
              </a:spcAft>
              <a:buNone/>
            </a:pPr>
            <a:r>
              <a:rPr lang="en" sz="1800"/>
              <a:t>Nico Manzonelli</a:t>
            </a:r>
            <a:endParaRPr sz="1800"/>
          </a:p>
          <a:p>
            <a:pPr indent="0" lvl="0" marL="0" rtl="0" algn="l">
              <a:spcBef>
                <a:spcPts val="600"/>
              </a:spcBef>
              <a:spcAft>
                <a:spcPts val="0"/>
              </a:spcAft>
              <a:buNone/>
            </a:pPr>
            <a:r>
              <a:rPr lang="en" sz="1800"/>
              <a:t>Jeffrey Mayolo</a:t>
            </a:r>
            <a:endParaRPr sz="1800"/>
          </a:p>
          <a:p>
            <a:pPr indent="0" lvl="0" marL="0" rtl="0" algn="l">
              <a:spcBef>
                <a:spcPts val="600"/>
              </a:spcBef>
              <a:spcAft>
                <a:spcPts val="0"/>
              </a:spcAft>
              <a:buNone/>
            </a:pPr>
            <a:r>
              <a:rPr lang="en" sz="1800"/>
              <a:t>Joseph Zuccarelli</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4: Decision Tree)</a:t>
            </a:r>
            <a:endParaRPr/>
          </a:p>
        </p:txBody>
      </p:sp>
      <p:sp>
        <p:nvSpPr>
          <p:cNvPr id="142" name="Google Shape;142;p21"/>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0.024</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0.0449</a:t>
            </a:r>
            <a:endParaRPr sz="1600"/>
          </a:p>
          <a:p>
            <a:pPr indent="0" lvl="0" marL="0" rtl="0" algn="l">
              <a:spcBef>
                <a:spcPts val="600"/>
              </a:spcBef>
              <a:spcAft>
                <a:spcPts val="0"/>
              </a:spcAft>
              <a:buNone/>
            </a:pPr>
            <a:r>
              <a:rPr lang="en" sz="1600" u="sng"/>
              <a:t>Optimal Hyperparameter</a:t>
            </a:r>
            <a:r>
              <a:rPr lang="en" sz="1600"/>
              <a:t>: </a:t>
            </a:r>
            <a:endParaRPr sz="1600"/>
          </a:p>
          <a:p>
            <a:pPr indent="0" lvl="0" marL="0" rtl="0" algn="l">
              <a:spcBef>
                <a:spcPts val="600"/>
              </a:spcBef>
              <a:spcAft>
                <a:spcPts val="0"/>
              </a:spcAft>
              <a:buNone/>
            </a:pPr>
            <a:r>
              <a:rPr i="1" lang="en" sz="1600"/>
              <a:t>depth</a:t>
            </a:r>
            <a:r>
              <a:rPr lang="en" sz="1600"/>
              <a:t> = 9</a:t>
            </a:r>
            <a:endParaRPr sz="1600"/>
          </a:p>
        </p:txBody>
      </p:sp>
      <p:pic>
        <p:nvPicPr>
          <p:cNvPr id="143" name="Google Shape;143;p21"/>
          <p:cNvPicPr preferRelativeResize="0"/>
          <p:nvPr/>
        </p:nvPicPr>
        <p:blipFill>
          <a:blip r:embed="rId3">
            <a:alphaModFix/>
          </a:blip>
          <a:stretch>
            <a:fillRect/>
          </a:stretch>
        </p:blipFill>
        <p:spPr>
          <a:xfrm>
            <a:off x="3123975" y="1368763"/>
            <a:ext cx="3883410" cy="3150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5: Random Forest)</a:t>
            </a:r>
            <a:endParaRPr/>
          </a:p>
        </p:txBody>
      </p:sp>
      <p:sp>
        <p:nvSpPr>
          <p:cNvPr id="149" name="Google Shape;149;p22"/>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0.0045</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0.0263</a:t>
            </a:r>
            <a:endParaRPr sz="1600"/>
          </a:p>
          <a:p>
            <a:pPr indent="0" lvl="0" marL="0" rtl="0" algn="l">
              <a:spcBef>
                <a:spcPts val="600"/>
              </a:spcBef>
              <a:spcAft>
                <a:spcPts val="0"/>
              </a:spcAft>
              <a:buNone/>
            </a:pPr>
            <a:r>
              <a:rPr lang="en" sz="1600" u="sng"/>
              <a:t>Optimal Hyperparameter</a:t>
            </a:r>
            <a:r>
              <a:rPr lang="en" sz="1600"/>
              <a:t>: </a:t>
            </a:r>
            <a:endParaRPr sz="1600"/>
          </a:p>
          <a:p>
            <a:pPr indent="0" lvl="0" marL="0" rtl="0" algn="l">
              <a:spcBef>
                <a:spcPts val="600"/>
              </a:spcBef>
              <a:spcAft>
                <a:spcPts val="0"/>
              </a:spcAft>
              <a:buNone/>
            </a:pPr>
            <a:r>
              <a:rPr i="1" lang="en" sz="1600"/>
              <a:t>depth</a:t>
            </a:r>
            <a:r>
              <a:rPr lang="en" sz="1600"/>
              <a:t> = 20 </a:t>
            </a:r>
            <a:endParaRPr sz="1600"/>
          </a:p>
        </p:txBody>
      </p:sp>
      <p:pic>
        <p:nvPicPr>
          <p:cNvPr id="150" name="Google Shape;150;p22"/>
          <p:cNvPicPr preferRelativeResize="0"/>
          <p:nvPr/>
        </p:nvPicPr>
        <p:blipFill>
          <a:blip r:embed="rId3">
            <a:alphaModFix/>
          </a:blip>
          <a:stretch>
            <a:fillRect/>
          </a:stretch>
        </p:blipFill>
        <p:spPr>
          <a:xfrm>
            <a:off x="3150125" y="1681600"/>
            <a:ext cx="4509075" cy="192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6: AdaBoost)</a:t>
            </a:r>
            <a:endParaRPr/>
          </a:p>
        </p:txBody>
      </p:sp>
      <p:sp>
        <p:nvSpPr>
          <p:cNvPr id="156" name="Google Shape;156;p23"/>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0.0224</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0.0292</a:t>
            </a:r>
            <a:endParaRPr sz="1600"/>
          </a:p>
          <a:p>
            <a:pPr indent="0" lvl="0" marL="0" rtl="0" algn="l">
              <a:spcBef>
                <a:spcPts val="600"/>
              </a:spcBef>
              <a:spcAft>
                <a:spcPts val="0"/>
              </a:spcAft>
              <a:buNone/>
            </a:pPr>
            <a:r>
              <a:rPr lang="en" sz="1600" u="sng"/>
              <a:t>Optimal Hyperparameter</a:t>
            </a:r>
            <a:r>
              <a:rPr lang="en" sz="1600"/>
              <a:t>: </a:t>
            </a:r>
            <a:endParaRPr sz="1600"/>
          </a:p>
          <a:p>
            <a:pPr indent="0" lvl="0" marL="0" rtl="0" algn="l">
              <a:spcBef>
                <a:spcPts val="600"/>
              </a:spcBef>
              <a:spcAft>
                <a:spcPts val="0"/>
              </a:spcAft>
              <a:buNone/>
            </a:pPr>
            <a:r>
              <a:rPr i="1" lang="en" sz="1600"/>
              <a:t>depth</a:t>
            </a:r>
            <a:r>
              <a:rPr lang="en" sz="1600"/>
              <a:t> = 7</a:t>
            </a:r>
            <a:r>
              <a:rPr lang="en"/>
              <a:t> </a:t>
            </a:r>
            <a:endParaRPr/>
          </a:p>
        </p:txBody>
      </p:sp>
      <p:pic>
        <p:nvPicPr>
          <p:cNvPr id="157" name="Google Shape;157;p23"/>
          <p:cNvPicPr preferRelativeResize="0"/>
          <p:nvPr/>
        </p:nvPicPr>
        <p:blipFill>
          <a:blip r:embed="rId3">
            <a:alphaModFix/>
          </a:blip>
          <a:stretch>
            <a:fillRect/>
          </a:stretch>
        </p:blipFill>
        <p:spPr>
          <a:xfrm>
            <a:off x="3215100" y="1475700"/>
            <a:ext cx="4527601" cy="1991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7: TF Neural Net)</a:t>
            </a:r>
            <a:endParaRPr/>
          </a:p>
        </p:txBody>
      </p:sp>
      <p:sp>
        <p:nvSpPr>
          <p:cNvPr id="163" name="Google Shape;163;p24"/>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0.0342</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0.0313</a:t>
            </a:r>
            <a:endParaRPr sz="1600"/>
          </a:p>
          <a:p>
            <a:pPr indent="0" lvl="0" marL="0" rtl="0" algn="l">
              <a:spcBef>
                <a:spcPts val="600"/>
              </a:spcBef>
              <a:spcAft>
                <a:spcPts val="0"/>
              </a:spcAft>
              <a:buNone/>
            </a:pPr>
            <a:r>
              <a:rPr i="1" lang="en" sz="1600"/>
              <a:t>*no tuning</a:t>
            </a:r>
            <a:endParaRPr i="1" sz="1600"/>
          </a:p>
        </p:txBody>
      </p:sp>
      <p:pic>
        <p:nvPicPr>
          <p:cNvPr id="164" name="Google Shape;164;p24"/>
          <p:cNvPicPr preferRelativeResize="0"/>
          <p:nvPr/>
        </p:nvPicPr>
        <p:blipFill>
          <a:blip r:embed="rId3">
            <a:alphaModFix/>
          </a:blip>
          <a:stretch>
            <a:fillRect/>
          </a:stretch>
        </p:blipFill>
        <p:spPr>
          <a:xfrm>
            <a:off x="2423400" y="1355325"/>
            <a:ext cx="4722575" cy="335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37850" y="52187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Discussion</a:t>
            </a:r>
            <a:endParaRPr/>
          </a:p>
        </p:txBody>
      </p:sp>
      <p:sp>
        <p:nvSpPr>
          <p:cNvPr id="170" name="Google Shape;170;p25"/>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i="1" lang="en" sz="1600"/>
              <a:t>Best Model</a:t>
            </a:r>
            <a:r>
              <a:rPr lang="en" sz="1600"/>
              <a:t>: </a:t>
            </a:r>
            <a:endParaRPr sz="1600"/>
          </a:p>
          <a:p>
            <a:pPr indent="0" lvl="0" marL="0" rtl="0" algn="l">
              <a:spcBef>
                <a:spcPts val="600"/>
              </a:spcBef>
              <a:spcAft>
                <a:spcPts val="0"/>
              </a:spcAft>
              <a:buNone/>
            </a:pPr>
            <a:r>
              <a:rPr b="1" lang="en" sz="1600"/>
              <a:t>LASSO Regression</a:t>
            </a:r>
            <a:endParaRPr b="1" sz="1600"/>
          </a:p>
          <a:p>
            <a:pPr indent="0" lvl="0" marL="0" rtl="0" algn="l">
              <a:spcBef>
                <a:spcPts val="600"/>
              </a:spcBef>
              <a:spcAft>
                <a:spcPts val="0"/>
              </a:spcAft>
              <a:buNone/>
            </a:pPr>
            <a:r>
              <a:rPr i="1" lang="en" sz="1600" u="sng"/>
              <a:t>Test MSE</a:t>
            </a:r>
            <a:r>
              <a:rPr lang="en" sz="1600" u="sng"/>
              <a:t>: </a:t>
            </a:r>
            <a:endParaRPr sz="1600" u="sng"/>
          </a:p>
          <a:p>
            <a:pPr indent="0" lvl="0" marL="0" rtl="0" algn="l">
              <a:spcBef>
                <a:spcPts val="600"/>
              </a:spcBef>
              <a:spcAft>
                <a:spcPts val="0"/>
              </a:spcAft>
              <a:buNone/>
            </a:pPr>
            <a:r>
              <a:rPr lang="en" sz="1600"/>
              <a:t>0.0287</a:t>
            </a:r>
            <a:endParaRPr sz="1600"/>
          </a:p>
          <a:p>
            <a:pPr indent="0" lvl="0" marL="0" rtl="0" algn="l">
              <a:spcBef>
                <a:spcPts val="600"/>
              </a:spcBef>
              <a:spcAft>
                <a:spcPts val="0"/>
              </a:spcAft>
              <a:buNone/>
            </a:pPr>
            <a:r>
              <a:rPr i="1" lang="en" sz="1600" u="sng"/>
              <a:t>Test R-squared</a:t>
            </a:r>
            <a:r>
              <a:rPr lang="en" sz="1600" u="sng"/>
              <a:t>: </a:t>
            </a:r>
            <a:endParaRPr sz="1600" u="sng"/>
          </a:p>
          <a:p>
            <a:pPr indent="0" lvl="0" marL="0" rtl="0" algn="l">
              <a:spcBef>
                <a:spcPts val="600"/>
              </a:spcBef>
              <a:spcAft>
                <a:spcPts val="0"/>
              </a:spcAft>
              <a:buNone/>
            </a:pPr>
            <a:r>
              <a:rPr lang="en" sz="1600"/>
              <a:t>0.8578</a:t>
            </a:r>
            <a:endParaRPr sz="1600"/>
          </a:p>
          <a:p>
            <a:pPr indent="0" lvl="0" marL="0" rtl="0" algn="l">
              <a:spcBef>
                <a:spcPts val="600"/>
              </a:spcBef>
              <a:spcAft>
                <a:spcPts val="0"/>
              </a:spcAft>
              <a:buNone/>
            </a:pPr>
            <a:r>
              <a:t/>
            </a:r>
            <a:endParaRPr/>
          </a:p>
        </p:txBody>
      </p:sp>
      <p:graphicFrame>
        <p:nvGraphicFramePr>
          <p:cNvPr id="171" name="Google Shape;171;p25"/>
          <p:cNvGraphicFramePr/>
          <p:nvPr/>
        </p:nvGraphicFramePr>
        <p:xfrm>
          <a:off x="3479300" y="429028"/>
          <a:ext cx="3000000" cy="3000000"/>
        </p:xfrm>
        <a:graphic>
          <a:graphicData uri="http://schemas.openxmlformats.org/drawingml/2006/table">
            <a:tbl>
              <a:tblPr>
                <a:noFill/>
                <a:tableStyleId>{A40A6AAB-4FF0-4B70-B04F-990CE318F8C7}</a:tableStyleId>
              </a:tblPr>
              <a:tblGrid>
                <a:gridCol w="1337325"/>
                <a:gridCol w="925000"/>
                <a:gridCol w="1126600"/>
              </a:tblGrid>
              <a:tr h="496775">
                <a:tc>
                  <a:txBody>
                    <a:bodyPr/>
                    <a:lstStyle/>
                    <a:p>
                      <a:pPr indent="0" lvl="0" marL="0" rtl="0" algn="ctr">
                        <a:spcBef>
                          <a:spcPts val="0"/>
                        </a:spcBef>
                        <a:spcAft>
                          <a:spcPts val="0"/>
                        </a:spcAft>
                        <a:buNone/>
                      </a:pPr>
                      <a:r>
                        <a:rPr b="1" lang="en" sz="900" u="sng">
                          <a:latin typeface="Open Sans"/>
                          <a:ea typeface="Open Sans"/>
                          <a:cs typeface="Open Sans"/>
                          <a:sym typeface="Open Sans"/>
                        </a:rPr>
                        <a:t>Model</a:t>
                      </a:r>
                      <a:endParaRPr b="1" sz="900" u="sng">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900" u="sng">
                          <a:latin typeface="Open Sans"/>
                          <a:ea typeface="Open Sans"/>
                          <a:cs typeface="Open Sans"/>
                          <a:sym typeface="Open Sans"/>
                        </a:rPr>
                        <a:t>Train MSE</a:t>
                      </a:r>
                      <a:endParaRPr b="1" sz="900" u="sng">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900" u="sng">
                          <a:latin typeface="Open Sans"/>
                          <a:ea typeface="Open Sans"/>
                          <a:cs typeface="Open Sans"/>
                          <a:sym typeface="Open Sans"/>
                        </a:rPr>
                        <a:t>Validation MSE</a:t>
                      </a:r>
                      <a:endParaRPr b="1" sz="900" u="sng">
                        <a:latin typeface="Open Sans"/>
                        <a:ea typeface="Open Sans"/>
                        <a:cs typeface="Open Sans"/>
                        <a:sym typeface="Open Sans"/>
                      </a:endParaRPr>
                    </a:p>
                  </a:txBody>
                  <a:tcPr marT="91425" marB="91425" marR="91425" marL="91425"/>
                </a:tc>
              </a:tr>
              <a:tr h="632950">
                <a:tc>
                  <a:txBody>
                    <a:bodyPr/>
                    <a:lstStyle/>
                    <a:p>
                      <a:pPr indent="0" lvl="0" marL="0" rtl="0" algn="l">
                        <a:spcBef>
                          <a:spcPts val="0"/>
                        </a:spcBef>
                        <a:spcAft>
                          <a:spcPts val="0"/>
                        </a:spcAft>
                        <a:buNone/>
                      </a:pPr>
                      <a:r>
                        <a:rPr lang="en" sz="900">
                          <a:latin typeface="Open Sans"/>
                          <a:ea typeface="Open Sans"/>
                          <a:cs typeface="Open Sans"/>
                          <a:sym typeface="Open Sans"/>
                        </a:rPr>
                        <a:t>Linear Regression (</a:t>
                      </a:r>
                      <a:r>
                        <a:rPr i="1" lang="en" sz="900">
                          <a:latin typeface="Open Sans"/>
                          <a:ea typeface="Open Sans"/>
                          <a:cs typeface="Open Sans"/>
                          <a:sym typeface="Open Sans"/>
                        </a:rPr>
                        <a:t>b</a:t>
                      </a:r>
                      <a:r>
                        <a:rPr i="1" lang="en" sz="900">
                          <a:latin typeface="Open Sans"/>
                          <a:ea typeface="Open Sans"/>
                          <a:cs typeface="Open Sans"/>
                          <a:sym typeface="Open Sans"/>
                        </a:rPr>
                        <a:t>aseline</a:t>
                      </a:r>
                      <a:r>
                        <a:rPr lang="en" sz="900">
                          <a:latin typeface="Open Sans"/>
                          <a:ea typeface="Open Sans"/>
                          <a:cs typeface="Open Sans"/>
                          <a:sym typeface="Open Sans"/>
                        </a:rPr>
                        <a:t>)</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0.0883</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0.0885</a:t>
                      </a:r>
                      <a:endParaRPr sz="900">
                        <a:latin typeface="Open Sans"/>
                        <a:ea typeface="Open Sans"/>
                        <a:cs typeface="Open Sans"/>
                        <a:sym typeface="Open Sans"/>
                      </a:endParaRPr>
                    </a:p>
                  </a:txBody>
                  <a:tcPr marT="91425" marB="91425" marR="91425" marL="91425" anchor="ctr"/>
                </a:tc>
              </a:tr>
              <a:tr h="496775">
                <a:tc>
                  <a:txBody>
                    <a:bodyPr/>
                    <a:lstStyle/>
                    <a:p>
                      <a:pPr indent="0" lvl="0" marL="0" rtl="0" algn="l">
                        <a:spcBef>
                          <a:spcPts val="0"/>
                        </a:spcBef>
                        <a:spcAft>
                          <a:spcPts val="0"/>
                        </a:spcAft>
                        <a:buNone/>
                      </a:pPr>
                      <a:r>
                        <a:rPr lang="en" sz="900">
                          <a:latin typeface="Open Sans"/>
                          <a:ea typeface="Open Sans"/>
                          <a:cs typeface="Open Sans"/>
                          <a:sym typeface="Open Sans"/>
                        </a:rPr>
                        <a:t>KNN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a:t>
                      </a:r>
                      <a:r>
                        <a:rPr i="1" lang="en" sz="900">
                          <a:latin typeface="Open Sans"/>
                          <a:ea typeface="Open Sans"/>
                          <a:cs typeface="Open Sans"/>
                          <a:sym typeface="Open Sans"/>
                        </a:rPr>
                        <a:t>k</a:t>
                      </a:r>
                      <a:r>
                        <a:rPr lang="en" sz="900">
                          <a:latin typeface="Open Sans"/>
                          <a:ea typeface="Open Sans"/>
                          <a:cs typeface="Open Sans"/>
                          <a:sym typeface="Open Sans"/>
                        </a:rPr>
                        <a:t> = 5)</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0.029</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0.0452</a:t>
                      </a:r>
                      <a:endParaRPr sz="900">
                        <a:latin typeface="Open Sans"/>
                        <a:ea typeface="Open Sans"/>
                        <a:cs typeface="Open Sans"/>
                        <a:sym typeface="Open Sans"/>
                      </a:endParaRPr>
                    </a:p>
                  </a:txBody>
                  <a:tcPr marT="91425" marB="91425" marR="91425" marL="91425" anchor="ctr"/>
                </a:tc>
              </a:tr>
              <a:tr h="513325">
                <a:tc>
                  <a:txBody>
                    <a:bodyPr/>
                    <a:lstStyle/>
                    <a:p>
                      <a:pPr indent="0" lvl="0" marL="0" rtl="0" algn="l">
                        <a:spcBef>
                          <a:spcPts val="0"/>
                        </a:spcBef>
                        <a:spcAft>
                          <a:spcPts val="0"/>
                        </a:spcAft>
                        <a:buNone/>
                      </a:pPr>
                      <a:r>
                        <a:rPr lang="en" sz="900">
                          <a:latin typeface="Open Sans"/>
                          <a:ea typeface="Open Sans"/>
                          <a:cs typeface="Open Sans"/>
                          <a:sym typeface="Open Sans"/>
                        </a:rPr>
                        <a:t>LASSO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a:t>
                      </a:r>
                      <a:r>
                        <a:rPr lang="en" sz="850">
                          <a:solidFill>
                            <a:srgbClr val="202122"/>
                          </a:solidFill>
                          <a:highlight>
                            <a:srgbClr val="FFFFFF"/>
                          </a:highlight>
                          <a:latin typeface="Open Sans"/>
                          <a:ea typeface="Open Sans"/>
                          <a:cs typeface="Open Sans"/>
                          <a:sym typeface="Open Sans"/>
                        </a:rPr>
                        <a:t>α</a:t>
                      </a:r>
                      <a:r>
                        <a:rPr lang="en" sz="900">
                          <a:latin typeface="Open Sans"/>
                          <a:ea typeface="Open Sans"/>
                          <a:cs typeface="Open Sans"/>
                          <a:sym typeface="Open Sans"/>
                        </a:rPr>
                        <a:t> = 0.001)</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0.0258</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0.0266</a:t>
                      </a:r>
                      <a:endParaRPr sz="900">
                        <a:latin typeface="Open Sans"/>
                        <a:ea typeface="Open Sans"/>
                        <a:cs typeface="Open Sans"/>
                        <a:sym typeface="Open Sans"/>
                      </a:endParaRPr>
                    </a:p>
                  </a:txBody>
                  <a:tcPr marT="91425" marB="91425" marR="91425" marL="91425" anchor="ctr"/>
                </a:tc>
              </a:tr>
              <a:tr h="586825">
                <a:tc>
                  <a:txBody>
                    <a:bodyPr/>
                    <a:lstStyle/>
                    <a:p>
                      <a:pPr indent="0" lvl="0" marL="0" rtl="0" algn="l">
                        <a:spcBef>
                          <a:spcPts val="0"/>
                        </a:spcBef>
                        <a:spcAft>
                          <a:spcPts val="0"/>
                        </a:spcAft>
                        <a:buNone/>
                      </a:pPr>
                      <a:r>
                        <a:rPr lang="en" sz="900">
                          <a:latin typeface="Open Sans"/>
                          <a:ea typeface="Open Sans"/>
                          <a:cs typeface="Open Sans"/>
                          <a:sym typeface="Open Sans"/>
                        </a:rPr>
                        <a:t>Single Tree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a:t>
                      </a:r>
                      <a:r>
                        <a:rPr i="1" lang="en" sz="900">
                          <a:latin typeface="Open Sans"/>
                          <a:ea typeface="Open Sans"/>
                          <a:cs typeface="Open Sans"/>
                          <a:sym typeface="Open Sans"/>
                        </a:rPr>
                        <a:t>depth</a:t>
                      </a:r>
                      <a:r>
                        <a:rPr lang="en" sz="900">
                          <a:latin typeface="Open Sans"/>
                          <a:ea typeface="Open Sans"/>
                          <a:cs typeface="Open Sans"/>
                          <a:sym typeface="Open Sans"/>
                        </a:rPr>
                        <a:t> = 9)</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0.024</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0.0449 </a:t>
                      </a:r>
                      <a:endParaRPr sz="900">
                        <a:latin typeface="Open Sans"/>
                        <a:ea typeface="Open Sans"/>
                        <a:cs typeface="Open Sans"/>
                        <a:sym typeface="Open Sans"/>
                      </a:endParaRPr>
                    </a:p>
                  </a:txBody>
                  <a:tcPr marT="91425" marB="91425" marR="91425" marL="91425" anchor="ctr"/>
                </a:tc>
              </a:tr>
              <a:tr h="632950">
                <a:tc>
                  <a:txBody>
                    <a:bodyPr/>
                    <a:lstStyle/>
                    <a:p>
                      <a:pPr indent="0" lvl="0" marL="0" rtl="0" algn="l">
                        <a:spcBef>
                          <a:spcPts val="0"/>
                        </a:spcBef>
                        <a:spcAft>
                          <a:spcPts val="0"/>
                        </a:spcAft>
                        <a:buNone/>
                      </a:pPr>
                      <a:r>
                        <a:rPr lang="en" sz="900">
                          <a:latin typeface="Open Sans"/>
                          <a:ea typeface="Open Sans"/>
                          <a:cs typeface="Open Sans"/>
                          <a:sym typeface="Open Sans"/>
                        </a:rPr>
                        <a:t>Random Forest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a:t>
                      </a:r>
                      <a:r>
                        <a:rPr i="1" lang="en" sz="900">
                          <a:latin typeface="Open Sans"/>
                          <a:ea typeface="Open Sans"/>
                          <a:cs typeface="Open Sans"/>
                          <a:sym typeface="Open Sans"/>
                        </a:rPr>
                        <a:t>depth</a:t>
                      </a:r>
                      <a:r>
                        <a:rPr lang="en" sz="900">
                          <a:latin typeface="Open Sans"/>
                          <a:ea typeface="Open Sans"/>
                          <a:cs typeface="Open Sans"/>
                          <a:sym typeface="Open Sans"/>
                        </a:rPr>
                        <a:t> = 20)</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0.0045</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0.0263</a:t>
                      </a:r>
                      <a:endParaRPr sz="900">
                        <a:latin typeface="Open Sans"/>
                        <a:ea typeface="Open Sans"/>
                        <a:cs typeface="Open Sans"/>
                        <a:sym typeface="Open Sans"/>
                      </a:endParaRPr>
                    </a:p>
                  </a:txBody>
                  <a:tcPr marT="91425" marB="91425" marR="91425" marL="91425" anchor="ctr"/>
                </a:tc>
              </a:tr>
              <a:tr h="496775">
                <a:tc>
                  <a:txBody>
                    <a:bodyPr/>
                    <a:lstStyle/>
                    <a:p>
                      <a:pPr indent="0" lvl="0" marL="0" rtl="0" algn="l">
                        <a:spcBef>
                          <a:spcPts val="0"/>
                        </a:spcBef>
                        <a:spcAft>
                          <a:spcPts val="0"/>
                        </a:spcAft>
                        <a:buNone/>
                      </a:pPr>
                      <a:r>
                        <a:rPr lang="en" sz="900">
                          <a:latin typeface="Open Sans"/>
                          <a:ea typeface="Open Sans"/>
                          <a:cs typeface="Open Sans"/>
                          <a:sym typeface="Open Sans"/>
                        </a:rPr>
                        <a:t>AdaBoost </a:t>
                      </a:r>
                      <a:endParaRPr sz="900">
                        <a:latin typeface="Open Sans"/>
                        <a:ea typeface="Open Sans"/>
                        <a:cs typeface="Open Sans"/>
                        <a:sym typeface="Open Sans"/>
                      </a:endParaRPr>
                    </a:p>
                    <a:p>
                      <a:pPr indent="0" lvl="0" marL="0" rtl="0" algn="l">
                        <a:spcBef>
                          <a:spcPts val="0"/>
                        </a:spcBef>
                        <a:spcAft>
                          <a:spcPts val="0"/>
                        </a:spcAft>
                        <a:buNone/>
                      </a:pPr>
                      <a:r>
                        <a:rPr lang="en" sz="900">
                          <a:latin typeface="Open Sans"/>
                          <a:ea typeface="Open Sans"/>
                          <a:cs typeface="Open Sans"/>
                          <a:sym typeface="Open Sans"/>
                        </a:rPr>
                        <a:t>(</a:t>
                      </a:r>
                      <a:r>
                        <a:rPr i="1" lang="en" sz="900">
                          <a:latin typeface="Open Sans"/>
                          <a:ea typeface="Open Sans"/>
                          <a:cs typeface="Open Sans"/>
                          <a:sym typeface="Open Sans"/>
                        </a:rPr>
                        <a:t>depth</a:t>
                      </a:r>
                      <a:r>
                        <a:rPr lang="en" sz="900">
                          <a:latin typeface="Open Sans"/>
                          <a:ea typeface="Open Sans"/>
                          <a:cs typeface="Open Sans"/>
                          <a:sym typeface="Open Sans"/>
                        </a:rPr>
                        <a:t> = 7)</a:t>
                      </a:r>
                      <a:endParaRPr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0.0224</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0.0292</a:t>
                      </a:r>
                      <a:endParaRPr sz="900">
                        <a:latin typeface="Open Sans"/>
                        <a:ea typeface="Open Sans"/>
                        <a:cs typeface="Open Sans"/>
                        <a:sym typeface="Open Sans"/>
                      </a:endParaRPr>
                    </a:p>
                  </a:txBody>
                  <a:tcPr marT="91425" marB="91425" marR="91425" marL="91425" anchor="ctr"/>
                </a:tc>
              </a:tr>
              <a:tr h="429075">
                <a:tc>
                  <a:txBody>
                    <a:bodyPr/>
                    <a:lstStyle/>
                    <a:p>
                      <a:pPr indent="0" lvl="0" marL="0" rtl="0" algn="l">
                        <a:spcBef>
                          <a:spcPts val="0"/>
                        </a:spcBef>
                        <a:spcAft>
                          <a:spcPts val="0"/>
                        </a:spcAft>
                        <a:buNone/>
                      </a:pPr>
                      <a:r>
                        <a:rPr lang="en" sz="900">
                          <a:latin typeface="Open Sans"/>
                          <a:ea typeface="Open Sans"/>
                          <a:cs typeface="Open Sans"/>
                          <a:sym typeface="Open Sans"/>
                        </a:rPr>
                        <a:t>TF Neural Net</a:t>
                      </a:r>
                      <a:endParaRPr sz="900">
                        <a:latin typeface="Open Sans"/>
                        <a:ea typeface="Open Sans"/>
                        <a:cs typeface="Open Sans"/>
                        <a:sym typeface="Open Sans"/>
                      </a:endParaRPr>
                    </a:p>
                    <a:p>
                      <a:pPr indent="0" lvl="0" marL="0" rtl="0" algn="l">
                        <a:spcBef>
                          <a:spcPts val="0"/>
                        </a:spcBef>
                        <a:spcAft>
                          <a:spcPts val="0"/>
                        </a:spcAft>
                        <a:buNone/>
                      </a:pPr>
                      <a:r>
                        <a:rPr i="1" lang="en" sz="900">
                          <a:latin typeface="Open Sans"/>
                          <a:ea typeface="Open Sans"/>
                          <a:cs typeface="Open Sans"/>
                          <a:sym typeface="Open Sans"/>
                        </a:rPr>
                        <a:t>*no tuning</a:t>
                      </a:r>
                      <a:endParaRPr i="1" sz="9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900">
                          <a:latin typeface="Open Sans"/>
                          <a:ea typeface="Open Sans"/>
                          <a:cs typeface="Open Sans"/>
                          <a:sym typeface="Open Sans"/>
                        </a:rPr>
                        <a:t>0.0342</a:t>
                      </a:r>
                      <a:endParaRPr sz="900">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900">
                          <a:latin typeface="Open Sans"/>
                          <a:ea typeface="Open Sans"/>
                          <a:cs typeface="Open Sans"/>
                          <a:sym typeface="Open Sans"/>
                        </a:rPr>
                        <a:t>0.0313</a:t>
                      </a:r>
                      <a:endParaRPr sz="900">
                        <a:latin typeface="Open Sans"/>
                        <a:ea typeface="Open Sans"/>
                        <a:cs typeface="Open Sans"/>
                        <a:sym typeface="Open Sans"/>
                      </a:endParaRPr>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Discussion</a:t>
            </a:r>
            <a:endParaRPr/>
          </a:p>
        </p:txBody>
      </p:sp>
      <p:pic>
        <p:nvPicPr>
          <p:cNvPr id="177" name="Google Shape;177;p26"/>
          <p:cNvPicPr preferRelativeResize="0"/>
          <p:nvPr/>
        </p:nvPicPr>
        <p:blipFill>
          <a:blip r:embed="rId3">
            <a:alphaModFix/>
          </a:blip>
          <a:stretch>
            <a:fillRect/>
          </a:stretch>
        </p:blipFill>
        <p:spPr>
          <a:xfrm>
            <a:off x="48800" y="1414225"/>
            <a:ext cx="7581025" cy="312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Discussion</a:t>
            </a:r>
            <a:endParaRPr/>
          </a:p>
        </p:txBody>
      </p:sp>
      <p:pic>
        <p:nvPicPr>
          <p:cNvPr id="183" name="Google Shape;183;p27"/>
          <p:cNvPicPr preferRelativeResize="0"/>
          <p:nvPr/>
        </p:nvPicPr>
        <p:blipFill>
          <a:blip r:embed="rId3">
            <a:alphaModFix/>
          </a:blip>
          <a:stretch>
            <a:fillRect/>
          </a:stretch>
        </p:blipFill>
        <p:spPr>
          <a:xfrm>
            <a:off x="152400" y="1414225"/>
            <a:ext cx="7505776" cy="299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Discussion</a:t>
            </a:r>
            <a:endParaRPr/>
          </a:p>
        </p:txBody>
      </p:sp>
      <p:sp>
        <p:nvSpPr>
          <p:cNvPr id="189" name="Google Shape;189;p28"/>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u="sng"/>
              <a:t>Limitations</a:t>
            </a:r>
            <a:r>
              <a:rPr lang="en"/>
              <a:t>: The model does not account for many other factors that determine player worth</a:t>
            </a:r>
            <a:endParaRPr/>
          </a:p>
          <a:p>
            <a:pPr indent="0" lvl="0" marL="0" rtl="0" algn="l">
              <a:spcBef>
                <a:spcPts val="600"/>
              </a:spcBef>
              <a:spcAft>
                <a:spcPts val="0"/>
              </a:spcAft>
              <a:buNone/>
            </a:pPr>
            <a:r>
              <a:rPr lang="en" u="sng"/>
              <a:t>Future Work</a:t>
            </a:r>
            <a:r>
              <a:rPr lang="en"/>
              <a:t>: Can we account for potential bias in player value based on race or nationality?</a:t>
            </a:r>
            <a:endParaRPr/>
          </a:p>
        </p:txBody>
      </p:sp>
      <p:pic>
        <p:nvPicPr>
          <p:cNvPr id="190" name="Google Shape;190;p28"/>
          <p:cNvPicPr preferRelativeResize="0"/>
          <p:nvPr/>
        </p:nvPicPr>
        <p:blipFill>
          <a:blip r:embed="rId3">
            <a:alphaModFix/>
          </a:blip>
          <a:stretch>
            <a:fillRect/>
          </a:stretch>
        </p:blipFill>
        <p:spPr>
          <a:xfrm>
            <a:off x="3724850" y="781025"/>
            <a:ext cx="5209651" cy="34747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a:t>
            </a:r>
            <a:endParaRPr/>
          </a:p>
        </p:txBody>
      </p:sp>
      <p:sp>
        <p:nvSpPr>
          <p:cNvPr id="89" name="Google Shape;89;p13"/>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u="sng"/>
              <a:t>Goal:</a:t>
            </a:r>
            <a:r>
              <a:rPr lang="en"/>
              <a:t> </a:t>
            </a:r>
            <a:endParaRPr/>
          </a:p>
          <a:p>
            <a:pPr indent="0" lvl="0" marL="0" rtl="0" algn="ctr">
              <a:spcBef>
                <a:spcPts val="600"/>
              </a:spcBef>
              <a:spcAft>
                <a:spcPts val="0"/>
              </a:spcAft>
              <a:buNone/>
            </a:pPr>
            <a:r>
              <a:rPr lang="en"/>
              <a:t>Build a model to predict player value from various player physical, athletic, and skill attributes using machine learning models trained on publicly available data from the video game FIFA </a:t>
            </a:r>
            <a:endParaRPr/>
          </a:p>
        </p:txBody>
      </p:sp>
      <p:pic>
        <p:nvPicPr>
          <p:cNvPr id="90" name="Google Shape;90;p13"/>
          <p:cNvPicPr preferRelativeResize="0"/>
          <p:nvPr/>
        </p:nvPicPr>
        <p:blipFill>
          <a:blip r:embed="rId3">
            <a:alphaModFix/>
          </a:blip>
          <a:stretch>
            <a:fillRect/>
          </a:stretch>
        </p:blipFill>
        <p:spPr>
          <a:xfrm>
            <a:off x="4390025" y="1700713"/>
            <a:ext cx="3097027" cy="174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4294967295"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a:t>
            </a:r>
            <a:endParaRPr/>
          </a:p>
        </p:txBody>
      </p:sp>
      <p:sp>
        <p:nvSpPr>
          <p:cNvPr id="96" name="Google Shape;96;p14"/>
          <p:cNvSpPr txBox="1"/>
          <p:nvPr>
            <p:ph idx="4294967295"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a:t>Web Scraping</a:t>
            </a:r>
            <a:endParaRPr sz="1600"/>
          </a:p>
          <a:p>
            <a:pPr indent="0" lvl="0" marL="0" rtl="0" algn="l">
              <a:spcBef>
                <a:spcPts val="600"/>
              </a:spcBef>
              <a:spcAft>
                <a:spcPts val="0"/>
              </a:spcAft>
              <a:buNone/>
            </a:pPr>
            <a:r>
              <a:rPr lang="en" sz="1600"/>
              <a:t>Primary Features</a:t>
            </a:r>
            <a:endParaRPr sz="1600"/>
          </a:p>
          <a:p>
            <a:pPr indent="0" lvl="0" marL="0" rtl="0" algn="l">
              <a:spcBef>
                <a:spcPts val="600"/>
              </a:spcBef>
              <a:spcAft>
                <a:spcPts val="0"/>
              </a:spcAft>
              <a:buNone/>
            </a:pPr>
            <a:r>
              <a:rPr lang="en" sz="1600"/>
              <a:t>Inclusion Criteria</a:t>
            </a:r>
            <a:endParaRPr sz="1600"/>
          </a:p>
          <a:p>
            <a:pPr indent="0" lvl="0" marL="0" rtl="0" algn="l">
              <a:spcBef>
                <a:spcPts val="600"/>
              </a:spcBef>
              <a:spcAft>
                <a:spcPts val="0"/>
              </a:spcAft>
              <a:buNone/>
            </a:pPr>
            <a:r>
              <a:t/>
            </a:r>
            <a:endParaRPr sz="2100"/>
          </a:p>
        </p:txBody>
      </p:sp>
      <p:graphicFrame>
        <p:nvGraphicFramePr>
          <p:cNvPr id="97" name="Google Shape;97;p14"/>
          <p:cNvGraphicFramePr/>
          <p:nvPr/>
        </p:nvGraphicFramePr>
        <p:xfrm>
          <a:off x="2808775" y="900000"/>
          <a:ext cx="3000000" cy="3000000"/>
        </p:xfrm>
        <a:graphic>
          <a:graphicData uri="http://schemas.openxmlformats.org/drawingml/2006/table">
            <a:tbl>
              <a:tblPr>
                <a:noFill/>
                <a:tableStyleId>{A40A6AAB-4FF0-4B70-B04F-990CE318F8C7}</a:tableStyleId>
              </a:tblPr>
              <a:tblGrid>
                <a:gridCol w="824225"/>
                <a:gridCol w="3323800"/>
              </a:tblGrid>
              <a:tr h="313775">
                <a:tc>
                  <a:txBody>
                    <a:bodyPr/>
                    <a:lstStyle/>
                    <a:p>
                      <a:pPr indent="0" lvl="0" marL="0" rtl="0" algn="ctr">
                        <a:spcBef>
                          <a:spcPts val="0"/>
                        </a:spcBef>
                        <a:spcAft>
                          <a:spcPts val="0"/>
                        </a:spcAft>
                        <a:buNone/>
                      </a:pPr>
                      <a:r>
                        <a:rPr b="1" lang="en" sz="1000">
                          <a:latin typeface="Open Sans"/>
                          <a:ea typeface="Open Sans"/>
                          <a:cs typeface="Open Sans"/>
                          <a:sym typeface="Open Sans"/>
                        </a:rPr>
                        <a:t>Feature</a:t>
                      </a:r>
                      <a:endParaRPr b="1" sz="1000">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b="1" lang="en" sz="1000">
                          <a:latin typeface="Open Sans"/>
                          <a:ea typeface="Open Sans"/>
                          <a:cs typeface="Open Sans"/>
                          <a:sym typeface="Open Sans"/>
                        </a:rPr>
                        <a:t>Description</a:t>
                      </a:r>
                      <a:endParaRPr b="1"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u="sng">
                          <a:latin typeface="Open Sans"/>
                          <a:ea typeface="Open Sans"/>
                          <a:cs typeface="Open Sans"/>
                          <a:sym typeface="Open Sans"/>
                        </a:rPr>
                        <a:t>Value</a:t>
                      </a:r>
                      <a:r>
                        <a:rPr lang="en" sz="1000" u="sng">
                          <a:latin typeface="Open Sans"/>
                          <a:ea typeface="Open Sans"/>
                          <a:cs typeface="Open Sans"/>
                          <a:sym typeface="Open Sans"/>
                        </a:rPr>
                        <a:t> </a:t>
                      </a:r>
                      <a:endParaRPr sz="1000" u="sng">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value measured in Euros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Age</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age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Height</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height measured in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Weight</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weight measured in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Foot</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dominant foot (categorical)</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Attacking</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attacking  level on 0-100 scale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Skill</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skill level on 0-100 scale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Movement</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movement level on 0-100 scale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Mentality</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mentality level on 0-100 scale (quantitative)</a:t>
                      </a:r>
                      <a:endParaRPr sz="1000">
                        <a:latin typeface="Open Sans"/>
                        <a:ea typeface="Open Sans"/>
                        <a:cs typeface="Open Sans"/>
                        <a:sym typeface="Open Sans"/>
                      </a:endParaRPr>
                    </a:p>
                  </a:txBody>
                  <a:tcPr marT="91425" marB="91425" marR="91425" marL="91425"/>
                </a:tc>
              </a:tr>
              <a:tr h="313775">
                <a:tc>
                  <a:txBody>
                    <a:bodyPr/>
                    <a:lstStyle/>
                    <a:p>
                      <a:pPr indent="0" lvl="0" marL="0" rtl="0" algn="l">
                        <a:spcBef>
                          <a:spcPts val="0"/>
                        </a:spcBef>
                        <a:spcAft>
                          <a:spcPts val="0"/>
                        </a:spcAft>
                        <a:buNone/>
                      </a:pPr>
                      <a:r>
                        <a:rPr i="1" lang="en" sz="1000">
                          <a:latin typeface="Open Sans"/>
                          <a:ea typeface="Open Sans"/>
                          <a:cs typeface="Open Sans"/>
                          <a:sym typeface="Open Sans"/>
                        </a:rPr>
                        <a:t>Defending</a:t>
                      </a:r>
                      <a:endParaRPr i="1"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latin typeface="Open Sans"/>
                          <a:ea typeface="Open Sans"/>
                          <a:cs typeface="Open Sans"/>
                          <a:sym typeface="Open Sans"/>
                        </a:rPr>
                        <a:t>Player’s defending level on 0 -100 scale (quantitative)</a:t>
                      </a:r>
                      <a:endParaRPr sz="10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4294967295"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EDA</a:t>
            </a:r>
            <a:endParaRPr/>
          </a:p>
        </p:txBody>
      </p:sp>
      <p:pic>
        <p:nvPicPr>
          <p:cNvPr id="103" name="Google Shape;103;p15"/>
          <p:cNvPicPr preferRelativeResize="0"/>
          <p:nvPr/>
        </p:nvPicPr>
        <p:blipFill>
          <a:blip r:embed="rId3">
            <a:alphaModFix/>
          </a:blip>
          <a:stretch>
            <a:fillRect/>
          </a:stretch>
        </p:blipFill>
        <p:spPr>
          <a:xfrm>
            <a:off x="2246700" y="250725"/>
            <a:ext cx="5153899" cy="357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EDA</a:t>
            </a:r>
            <a:endParaRPr/>
          </a:p>
        </p:txBody>
      </p:sp>
      <p:pic>
        <p:nvPicPr>
          <p:cNvPr id="109" name="Google Shape;109;p16"/>
          <p:cNvPicPr preferRelativeResize="0"/>
          <p:nvPr/>
        </p:nvPicPr>
        <p:blipFill>
          <a:blip r:embed="rId3">
            <a:alphaModFix/>
          </a:blip>
          <a:stretch>
            <a:fillRect/>
          </a:stretch>
        </p:blipFill>
        <p:spPr>
          <a:xfrm>
            <a:off x="1973875" y="210352"/>
            <a:ext cx="4132451" cy="47227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Methodology</a:t>
            </a:r>
            <a:endParaRPr sz="2800"/>
          </a:p>
        </p:txBody>
      </p:sp>
      <p:sp>
        <p:nvSpPr>
          <p:cNvPr id="115" name="Google Shape;115;p17"/>
          <p:cNvSpPr txBox="1"/>
          <p:nvPr>
            <p:ph idx="1" type="body"/>
          </p:nvPr>
        </p:nvSpPr>
        <p:spPr>
          <a:xfrm>
            <a:off x="737850" y="1475700"/>
            <a:ext cx="6034500" cy="304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Model 1</a:t>
            </a:r>
            <a:r>
              <a:rPr lang="en" sz="1600"/>
              <a:t>: Multi-linear Regression (</a:t>
            </a:r>
            <a:r>
              <a:rPr i="1" lang="en" sz="1600"/>
              <a:t>Baseline</a:t>
            </a:r>
            <a:r>
              <a:rPr lang="en" sz="1600"/>
              <a:t>)</a:t>
            </a:r>
            <a:endParaRPr sz="1600"/>
          </a:p>
          <a:p>
            <a:pPr indent="0" lvl="0" marL="0" rtl="0" algn="l">
              <a:spcBef>
                <a:spcPts val="600"/>
              </a:spcBef>
              <a:spcAft>
                <a:spcPts val="0"/>
              </a:spcAft>
              <a:buNone/>
            </a:pPr>
            <a:r>
              <a:rPr lang="en" sz="1600" u="sng"/>
              <a:t>Model 2</a:t>
            </a:r>
            <a:r>
              <a:rPr lang="en" sz="1600"/>
              <a:t>: KNN (Hyperparameter: </a:t>
            </a:r>
            <a:r>
              <a:rPr i="1" lang="en" sz="1600"/>
              <a:t>k</a:t>
            </a:r>
            <a:r>
              <a:rPr lang="en" sz="1600"/>
              <a:t>)</a:t>
            </a:r>
            <a:endParaRPr sz="1600"/>
          </a:p>
          <a:p>
            <a:pPr indent="0" lvl="0" marL="0" rtl="0" algn="l">
              <a:spcBef>
                <a:spcPts val="600"/>
              </a:spcBef>
              <a:spcAft>
                <a:spcPts val="0"/>
              </a:spcAft>
              <a:buNone/>
            </a:pPr>
            <a:r>
              <a:rPr lang="en" sz="1600" u="sng"/>
              <a:t>Model 3</a:t>
            </a:r>
            <a:r>
              <a:rPr lang="en" sz="1600"/>
              <a:t>: Regularized (LASSO) Polynomial Regression (Hyperparameter: </a:t>
            </a:r>
            <a:r>
              <a:rPr i="1" lang="en" sz="1600">
                <a:solidFill>
                  <a:srgbClr val="666666"/>
                </a:solidFill>
                <a:highlight>
                  <a:srgbClr val="FFFFFF"/>
                </a:highlight>
              </a:rPr>
              <a:t>α</a:t>
            </a:r>
            <a:r>
              <a:rPr lang="en" sz="1600"/>
              <a:t>)</a:t>
            </a:r>
            <a:endParaRPr sz="1600"/>
          </a:p>
          <a:p>
            <a:pPr indent="0" lvl="0" marL="0" rtl="0" algn="l">
              <a:spcBef>
                <a:spcPts val="600"/>
              </a:spcBef>
              <a:spcAft>
                <a:spcPts val="0"/>
              </a:spcAft>
              <a:buNone/>
            </a:pPr>
            <a:r>
              <a:rPr lang="en" sz="1600" u="sng"/>
              <a:t>Model 4</a:t>
            </a:r>
            <a:r>
              <a:rPr lang="en" sz="1600"/>
              <a:t>: Decision Tree (Hyperparameter: </a:t>
            </a:r>
            <a:r>
              <a:rPr i="1" lang="en" sz="1600"/>
              <a:t>depth</a:t>
            </a:r>
            <a:r>
              <a:rPr lang="en" sz="1600"/>
              <a:t>)</a:t>
            </a:r>
            <a:endParaRPr sz="1600"/>
          </a:p>
          <a:p>
            <a:pPr indent="0" lvl="0" marL="0" rtl="0" algn="l">
              <a:spcBef>
                <a:spcPts val="600"/>
              </a:spcBef>
              <a:spcAft>
                <a:spcPts val="0"/>
              </a:spcAft>
              <a:buNone/>
            </a:pPr>
            <a:r>
              <a:rPr lang="en" sz="1600" u="sng"/>
              <a:t>Model 5</a:t>
            </a:r>
            <a:r>
              <a:rPr lang="en" sz="1600"/>
              <a:t>: Random Forest (Hyperparameter: </a:t>
            </a:r>
            <a:r>
              <a:rPr i="1" lang="en" sz="1600"/>
              <a:t>depth</a:t>
            </a:r>
            <a:r>
              <a:rPr lang="en" sz="1600"/>
              <a:t>)</a:t>
            </a:r>
            <a:endParaRPr sz="1600"/>
          </a:p>
          <a:p>
            <a:pPr indent="0" lvl="0" marL="0" rtl="0" algn="l">
              <a:spcBef>
                <a:spcPts val="600"/>
              </a:spcBef>
              <a:spcAft>
                <a:spcPts val="0"/>
              </a:spcAft>
              <a:buNone/>
            </a:pPr>
            <a:r>
              <a:rPr lang="en" sz="1600" u="sng"/>
              <a:t>Model 6</a:t>
            </a:r>
            <a:r>
              <a:rPr lang="en" sz="1600"/>
              <a:t>: AdaBoost (Hyperparameter: </a:t>
            </a:r>
            <a:r>
              <a:rPr i="1" lang="en" sz="1600"/>
              <a:t>depth</a:t>
            </a:r>
            <a:r>
              <a:rPr lang="en" sz="1600"/>
              <a:t>)</a:t>
            </a:r>
            <a:endParaRPr sz="1600"/>
          </a:p>
          <a:p>
            <a:pPr indent="0" lvl="0" marL="0" rtl="0" algn="l">
              <a:spcBef>
                <a:spcPts val="600"/>
              </a:spcBef>
              <a:spcAft>
                <a:spcPts val="0"/>
              </a:spcAft>
              <a:buNone/>
            </a:pPr>
            <a:r>
              <a:rPr lang="en" sz="1600" u="sng"/>
              <a:t>Model 7</a:t>
            </a:r>
            <a:r>
              <a:rPr lang="en" sz="1600"/>
              <a:t>: TensorFlow Neural Net</a:t>
            </a:r>
            <a:endParaRPr sz="1600"/>
          </a:p>
          <a:p>
            <a:pPr indent="0" lvl="0" marL="0" rtl="0" algn="l">
              <a:spcBef>
                <a:spcPts val="60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4294967295"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Results (Model 1: Regression)</a:t>
            </a:r>
            <a:endParaRPr sz="2800"/>
          </a:p>
        </p:txBody>
      </p:sp>
      <p:sp>
        <p:nvSpPr>
          <p:cNvPr id="121" name="Google Shape;121;p18"/>
          <p:cNvSpPr txBox="1"/>
          <p:nvPr>
            <p:ph idx="4294967295" type="body"/>
          </p:nvPr>
        </p:nvSpPr>
        <p:spPr>
          <a:xfrm>
            <a:off x="737850" y="1261825"/>
            <a:ext cx="4417500" cy="33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0.0883</a:t>
            </a:r>
            <a:endParaRPr sz="1600"/>
          </a:p>
          <a:p>
            <a:pPr indent="0" lvl="0" marL="0" rtl="0" algn="l">
              <a:spcBef>
                <a:spcPts val="600"/>
              </a:spcBef>
              <a:spcAft>
                <a:spcPts val="0"/>
              </a:spcAft>
              <a:buNone/>
            </a:pPr>
            <a:r>
              <a:rPr lang="en" sz="1600" u="sng"/>
              <a:t>Validation MSE</a:t>
            </a:r>
            <a:r>
              <a:rPr lang="en" sz="1600"/>
              <a:t>: 0.0885</a:t>
            </a:r>
            <a:endParaRPr sz="1600"/>
          </a:p>
          <a:p>
            <a:pPr indent="0" lvl="0" marL="0" rtl="0" algn="l">
              <a:spcBef>
                <a:spcPts val="600"/>
              </a:spcBef>
              <a:spcAft>
                <a:spcPts val="0"/>
              </a:spcAft>
              <a:buNone/>
            </a:pPr>
            <a:r>
              <a:rPr lang="en" sz="1600" u="sng"/>
              <a:t>NOTE</a:t>
            </a:r>
            <a:r>
              <a:rPr lang="en" sz="1600"/>
              <a:t>: This model strictly serves as a </a:t>
            </a:r>
            <a:r>
              <a:rPr b="1" lang="en" sz="1600"/>
              <a:t>BASELINE</a:t>
            </a:r>
            <a:r>
              <a:rPr lang="en" sz="1600"/>
              <a:t>!</a:t>
            </a:r>
            <a:endParaRPr sz="1600"/>
          </a:p>
        </p:txBody>
      </p:sp>
      <p:pic>
        <p:nvPicPr>
          <p:cNvPr id="122" name="Google Shape;122;p18"/>
          <p:cNvPicPr preferRelativeResize="0"/>
          <p:nvPr/>
        </p:nvPicPr>
        <p:blipFill>
          <a:blip r:embed="rId3">
            <a:alphaModFix/>
          </a:blip>
          <a:stretch>
            <a:fillRect/>
          </a:stretch>
        </p:blipFill>
        <p:spPr>
          <a:xfrm>
            <a:off x="588462" y="2616400"/>
            <a:ext cx="7967075" cy="95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 type="body"/>
          </p:nvPr>
        </p:nvSpPr>
        <p:spPr>
          <a:xfrm>
            <a:off x="737850" y="1475700"/>
            <a:ext cx="23595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0.029</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0.0452</a:t>
            </a:r>
            <a:endParaRPr sz="1600"/>
          </a:p>
          <a:p>
            <a:pPr indent="0" lvl="0" marL="0" rtl="0" algn="l">
              <a:spcBef>
                <a:spcPts val="600"/>
              </a:spcBef>
              <a:spcAft>
                <a:spcPts val="0"/>
              </a:spcAft>
              <a:buNone/>
            </a:pPr>
            <a:r>
              <a:rPr lang="en" sz="1600" u="sng"/>
              <a:t>Optimal Hyperparameter</a:t>
            </a:r>
            <a:r>
              <a:rPr lang="en" sz="1600"/>
              <a:t>: </a:t>
            </a:r>
            <a:endParaRPr sz="1600"/>
          </a:p>
          <a:p>
            <a:pPr indent="0" lvl="0" marL="0" rtl="0" algn="l">
              <a:spcBef>
                <a:spcPts val="600"/>
              </a:spcBef>
              <a:spcAft>
                <a:spcPts val="0"/>
              </a:spcAft>
              <a:buNone/>
            </a:pPr>
            <a:r>
              <a:rPr i="1" lang="en" sz="1600"/>
              <a:t>k</a:t>
            </a:r>
            <a:r>
              <a:rPr lang="en" sz="1600"/>
              <a:t> = 5</a:t>
            </a:r>
            <a:endParaRPr u="sng"/>
          </a:p>
        </p:txBody>
      </p:sp>
      <p:sp>
        <p:nvSpPr>
          <p:cNvPr id="128" name="Google Shape;128;p19"/>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2: KNN)</a:t>
            </a:r>
            <a:endParaRPr/>
          </a:p>
        </p:txBody>
      </p:sp>
      <p:pic>
        <p:nvPicPr>
          <p:cNvPr id="129" name="Google Shape;129;p19"/>
          <p:cNvPicPr preferRelativeResize="0"/>
          <p:nvPr/>
        </p:nvPicPr>
        <p:blipFill>
          <a:blip r:embed="rId3">
            <a:alphaModFix/>
          </a:blip>
          <a:stretch>
            <a:fillRect/>
          </a:stretch>
        </p:blipFill>
        <p:spPr>
          <a:xfrm>
            <a:off x="3249750" y="1414225"/>
            <a:ext cx="4376824" cy="260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37850" y="517525"/>
            <a:ext cx="6034500" cy="74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 (Model 3: Regularized (LASSO) Regression)</a:t>
            </a:r>
            <a:endParaRPr/>
          </a:p>
        </p:txBody>
      </p:sp>
      <p:sp>
        <p:nvSpPr>
          <p:cNvPr id="135" name="Google Shape;135;p20"/>
          <p:cNvSpPr txBox="1"/>
          <p:nvPr>
            <p:ph idx="1" type="body"/>
          </p:nvPr>
        </p:nvSpPr>
        <p:spPr>
          <a:xfrm>
            <a:off x="737850" y="1475700"/>
            <a:ext cx="2891700" cy="2936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600" u="sng"/>
              <a:t>Train MSE</a:t>
            </a:r>
            <a:r>
              <a:rPr lang="en" sz="1600"/>
              <a:t>: </a:t>
            </a:r>
            <a:endParaRPr sz="1600"/>
          </a:p>
          <a:p>
            <a:pPr indent="0" lvl="0" marL="0" rtl="0" algn="l">
              <a:spcBef>
                <a:spcPts val="600"/>
              </a:spcBef>
              <a:spcAft>
                <a:spcPts val="0"/>
              </a:spcAft>
              <a:buNone/>
            </a:pPr>
            <a:r>
              <a:rPr lang="en" sz="1600"/>
              <a:t>0.0258</a:t>
            </a:r>
            <a:endParaRPr sz="1600"/>
          </a:p>
          <a:p>
            <a:pPr indent="0" lvl="0" marL="0" rtl="0" algn="l">
              <a:spcBef>
                <a:spcPts val="600"/>
              </a:spcBef>
              <a:spcAft>
                <a:spcPts val="0"/>
              </a:spcAft>
              <a:buNone/>
            </a:pPr>
            <a:r>
              <a:rPr lang="en" sz="1600" u="sng"/>
              <a:t>Validation MSE</a:t>
            </a:r>
            <a:r>
              <a:rPr lang="en" sz="1600"/>
              <a:t>: </a:t>
            </a:r>
            <a:endParaRPr sz="1600"/>
          </a:p>
          <a:p>
            <a:pPr indent="0" lvl="0" marL="0" rtl="0" algn="l">
              <a:spcBef>
                <a:spcPts val="600"/>
              </a:spcBef>
              <a:spcAft>
                <a:spcPts val="0"/>
              </a:spcAft>
              <a:buNone/>
            </a:pPr>
            <a:r>
              <a:rPr lang="en" sz="1600"/>
              <a:t>0.0266</a:t>
            </a:r>
            <a:endParaRPr sz="1600"/>
          </a:p>
          <a:p>
            <a:pPr indent="0" lvl="0" marL="0" rtl="0" algn="l">
              <a:spcBef>
                <a:spcPts val="600"/>
              </a:spcBef>
              <a:spcAft>
                <a:spcPts val="0"/>
              </a:spcAft>
              <a:buNone/>
            </a:pPr>
            <a:r>
              <a:rPr lang="en" sz="1600" u="sng"/>
              <a:t>Optimal Hyperparameter</a:t>
            </a:r>
            <a:r>
              <a:rPr lang="en" sz="1600"/>
              <a:t>: </a:t>
            </a:r>
            <a:endParaRPr sz="1600"/>
          </a:p>
          <a:p>
            <a:pPr indent="0" lvl="0" marL="0" rtl="0" algn="l">
              <a:spcBef>
                <a:spcPts val="600"/>
              </a:spcBef>
              <a:spcAft>
                <a:spcPts val="0"/>
              </a:spcAft>
              <a:buNone/>
            </a:pPr>
            <a:r>
              <a:rPr i="1" lang="en" sz="1600">
                <a:solidFill>
                  <a:srgbClr val="666666"/>
                </a:solidFill>
                <a:highlight>
                  <a:srgbClr val="FFFFFF"/>
                </a:highlight>
              </a:rPr>
              <a:t>α</a:t>
            </a:r>
            <a:r>
              <a:rPr lang="en" sz="1600"/>
              <a:t> = 0.0001</a:t>
            </a:r>
            <a:endParaRPr sz="1600"/>
          </a:p>
        </p:txBody>
      </p:sp>
      <p:pic>
        <p:nvPicPr>
          <p:cNvPr id="136" name="Google Shape;136;p20"/>
          <p:cNvPicPr preferRelativeResize="0"/>
          <p:nvPr/>
        </p:nvPicPr>
        <p:blipFill>
          <a:blip r:embed="rId3">
            <a:alphaModFix/>
          </a:blip>
          <a:stretch>
            <a:fillRect/>
          </a:stretch>
        </p:blipFill>
        <p:spPr>
          <a:xfrm>
            <a:off x="3148050" y="1475700"/>
            <a:ext cx="4137975" cy="246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lvia template">
  <a:themeElements>
    <a:clrScheme name="Custom 347">
      <a:dk1>
        <a:srgbClr val="222222"/>
      </a:dk1>
      <a:lt1>
        <a:srgbClr val="FFFFFF"/>
      </a:lt1>
      <a:dk2>
        <a:srgbClr val="111111"/>
      </a:dk2>
      <a:lt2>
        <a:srgbClr val="E7E4DF"/>
      </a:lt2>
      <a:accent1>
        <a:srgbClr val="F20122"/>
      </a:accent1>
      <a:accent2>
        <a:srgbClr val="CA0000"/>
      </a:accent2>
      <a:accent3>
        <a:srgbClr val="FF6A00"/>
      </a:accent3>
      <a:accent4>
        <a:srgbClr val="FF9F00"/>
      </a:accent4>
      <a:accent5>
        <a:srgbClr val="999999"/>
      </a:accent5>
      <a:accent6>
        <a:srgbClr val="D9D9D9"/>
      </a:accent6>
      <a:hlink>
        <a:srgbClr val="F2012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